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6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311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1" r:id="rId19"/>
    <p:sldId id="266" r:id="rId20"/>
    <p:sldId id="267" r:id="rId21"/>
    <p:sldId id="272" r:id="rId22"/>
    <p:sldId id="273" r:id="rId23"/>
    <p:sldId id="274" r:id="rId24"/>
    <p:sldId id="275" r:id="rId25"/>
    <p:sldId id="276" r:id="rId26"/>
    <p:sldId id="277" r:id="rId27"/>
    <p:sldId id="281" r:id="rId28"/>
    <p:sldId id="292" r:id="rId29"/>
    <p:sldId id="293" r:id="rId30"/>
    <p:sldId id="278" r:id="rId31"/>
    <p:sldId id="279" r:id="rId32"/>
    <p:sldId id="283" r:id="rId33"/>
    <p:sldId id="284" r:id="rId34"/>
    <p:sldId id="285" r:id="rId35"/>
    <p:sldId id="280" r:id="rId36"/>
    <p:sldId id="287" r:id="rId37"/>
    <p:sldId id="288" r:id="rId38"/>
    <p:sldId id="289" r:id="rId39"/>
    <p:sldId id="282" r:id="rId40"/>
    <p:sldId id="294" r:id="rId41"/>
    <p:sldId id="295" r:id="rId42"/>
    <p:sldId id="268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270" r:id="rId57"/>
    <p:sldId id="309" r:id="rId58"/>
    <p:sldId id="271" r:id="rId59"/>
    <p:sldId id="310" r:id="rId60"/>
    <p:sldId id="322" r:id="rId61"/>
    <p:sldId id="323" r:id="rId62"/>
    <p:sldId id="312" r:id="rId63"/>
    <p:sldId id="320" r:id="rId64"/>
    <p:sldId id="286" r:id="rId65"/>
    <p:sldId id="290" r:id="rId66"/>
    <p:sldId id="291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0000"/>
    <a:srgbClr val="1B2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888" y="-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99E58-1C9B-E44B-8998-0A321153317B}" type="datetimeFigureOut">
              <a:rPr lang="en-US" smtClean="0"/>
              <a:t>07/12/11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ED00D-B766-9E43-9108-934E9306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4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D00D-B766-9E43-9108-934E930667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1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22"/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tângulo 23"/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tângulo 24"/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tângulo 25"/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tângulo 26"/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11" name="Retângulo de cantos arredondados 29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12" name="Retângulo de cantos arredondados 30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tângulo 6"/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Retângulo 9"/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Retângulo 10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Retângulo 18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17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</p:spPr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07/12/11</a:t>
            </a:fld>
            <a:endParaRPr lang="en-US"/>
          </a:p>
        </p:txBody>
      </p:sp>
      <p:sp>
        <p:nvSpPr>
          <p:cNvPr id="18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4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07/12/11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47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07/12/11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3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07/12/11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2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07/12/11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3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07/12/11</a:t>
            </a:fld>
            <a:endParaRPr lang="en-US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9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07/12/11</a:t>
            </a:fld>
            <a:endParaRPr lang="en-US"/>
          </a:p>
        </p:txBody>
      </p:sp>
      <p:sp>
        <p:nvSpPr>
          <p:cNvPr id="8" name="Espaço Reservado para Número de Slide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6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07/12/11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7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07/12/11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8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07/12/11</a:t>
            </a:fld>
            <a:endParaRPr lang="en-US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8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x-none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07/12/11</a:t>
            </a:fld>
            <a:endParaRPr lang="en-US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07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Retângulo 30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Retângulo 31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Retângulo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Retângulo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Retângulo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Retângulo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Retângulo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Retângulo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9" name="Espaço Reservado para Título 21"/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1040" name="Espaço Reservado para Texto 12"/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  <a:latin typeface="Georgia" charset="0"/>
              </a:defRPr>
            </a:lvl1pPr>
          </a:lstStyle>
          <a:p>
            <a:fld id="{7D290233-0DD1-4A80-BB1E-9ADC3556DBB6}" type="datetimeFigureOut">
              <a:rPr lang="en-US" smtClean="0"/>
              <a:t>07/12/11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accent2"/>
                </a:solidFill>
                <a:latin typeface="Georgia" charset="0"/>
              </a:defRPr>
            </a:lvl1pPr>
          </a:lstStyle>
          <a:p>
            <a:endParaRPr lang="en-US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FFFFFF"/>
                </a:solidFill>
                <a:latin typeface="Georgia" charset="0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365125" indent="-255588" algn="l" rtl="0" eaLnBrk="1" fontAlgn="base" hangingPunct="1">
        <a:spcBef>
          <a:spcPts val="300"/>
        </a:spcBef>
        <a:spcAft>
          <a:spcPct val="0"/>
        </a:spcAft>
        <a:buClr>
          <a:srgbClr val="A04DA3"/>
        </a:buClr>
        <a:buFont typeface="Georgia" charset="0"/>
        <a:buChar char="•"/>
        <a:defRPr sz="2800" kern="12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57225" indent="-246063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Font typeface="Georgia" charset="0"/>
        <a:buChar char="▫"/>
        <a:defRPr sz="2600" kern="1200">
          <a:solidFill>
            <a:schemeClr val="accent2"/>
          </a:solidFill>
          <a:latin typeface="+mn-lt"/>
          <a:ea typeface="ＭＳ Ｐゴシック" pitchFamily="-107" charset="-128"/>
          <a:cs typeface="+mn-cs"/>
        </a:defRPr>
      </a:lvl2pPr>
      <a:lvl3pPr marL="922338" indent="-219075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Font typeface="Wingdings 2" charset="0"/>
        <a:buChar char=""/>
        <a:defRPr sz="2400" kern="1200">
          <a:solidFill>
            <a:schemeClr val="accent1"/>
          </a:solidFill>
          <a:latin typeface="+mn-lt"/>
          <a:ea typeface="ＭＳ Ｐゴシック" pitchFamily="-107" charset="-128"/>
          <a:cs typeface="+mn-cs"/>
        </a:defRPr>
      </a:lvl3pPr>
      <a:lvl4pPr marL="1179513" indent="-200025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Font typeface="Wingdings 2" charset="0"/>
        <a:buChar char=""/>
        <a:defRPr sz="2200" kern="1200">
          <a:solidFill>
            <a:schemeClr val="accent1"/>
          </a:solidFill>
          <a:latin typeface="+mn-lt"/>
          <a:ea typeface="ＭＳ Ｐゴシック" pitchFamily="-107" charset="-128"/>
          <a:cs typeface="+mn-cs"/>
        </a:defRPr>
      </a:lvl4pPr>
      <a:lvl5pPr marL="1389063" indent="-182563" algn="l" rtl="0" eaLnBrk="1" fontAlgn="base" hangingPunct="1">
        <a:spcBef>
          <a:spcPts val="300"/>
        </a:spcBef>
        <a:spcAft>
          <a:spcPct val="0"/>
        </a:spcAft>
        <a:buClr>
          <a:srgbClr val="A04DA3"/>
        </a:buClr>
        <a:buFont typeface="Georgia" charset="0"/>
        <a:buChar char="▫"/>
        <a:defRPr sz="2000" kern="1200">
          <a:solidFill>
            <a:srgbClr val="A04DA3"/>
          </a:solidFill>
          <a:latin typeface="+mn-lt"/>
          <a:ea typeface="ＭＳ Ｐゴシック" pitchFamily="-107" charset="-128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jpe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271" y="2184173"/>
            <a:ext cx="84582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pt-BR" sz="3600" dirty="0" smtClean="0"/>
              <a:t>TRUE: um sistema para rastreamento, localização e identificação de usuários em ambientes inteligentes</a:t>
            </a:r>
            <a:endParaRPr lang="pt-BR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827" y="4253723"/>
            <a:ext cx="5584371" cy="1752600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Danilo Ávila Monte </a:t>
            </a:r>
            <a:r>
              <a:rPr lang="pt-BR" dirty="0" err="1" smtClean="0"/>
              <a:t>Christo</a:t>
            </a:r>
            <a:r>
              <a:rPr lang="pt-BR" dirty="0" smtClean="0"/>
              <a:t> Ferreira 08/27452</a:t>
            </a:r>
          </a:p>
          <a:p>
            <a:r>
              <a:rPr lang="pt-BR" dirty="0" smtClean="0"/>
              <a:t>Tales </a:t>
            </a:r>
            <a:r>
              <a:rPr lang="pt-BR" dirty="0" err="1" smtClean="0"/>
              <a:t>Mundim</a:t>
            </a:r>
            <a:r>
              <a:rPr lang="pt-BR" dirty="0" smtClean="0"/>
              <a:t> Andrade Porto 08/41200</a:t>
            </a:r>
          </a:p>
          <a:p>
            <a:endParaRPr lang="pt-BR" dirty="0" smtClean="0"/>
          </a:p>
          <a:p>
            <a:r>
              <a:rPr lang="pt-BR" dirty="0" smtClean="0"/>
              <a:t>Orientador: Prof. Dr. Carla Denise Castanho</a:t>
            </a:r>
          </a:p>
          <a:p>
            <a:r>
              <a:rPr lang="pt-BR" dirty="0" err="1" smtClean="0"/>
              <a:t>Coorientador</a:t>
            </a:r>
            <a:r>
              <a:rPr lang="pt-BR" dirty="0" smtClean="0"/>
              <a:t>: </a:t>
            </a:r>
            <a:r>
              <a:rPr lang="pt-BR" dirty="0" err="1" smtClean="0"/>
              <a:t>Msc</a:t>
            </a:r>
            <a:r>
              <a:rPr lang="pt-BR" dirty="0" smtClean="0"/>
              <a:t>. Fabricio Nogueira </a:t>
            </a:r>
            <a:r>
              <a:rPr lang="pt-BR" dirty="0" err="1" smtClean="0"/>
              <a:t>Buzeto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670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465"/>
            <a:ext cx="8229600" cy="1066800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6019"/>
            <a:ext cx="7913888" cy="1501853"/>
          </a:xfrm>
        </p:spPr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ode</a:t>
            </a:r>
            <a:r>
              <a:rPr lang="en-US" dirty="0" smtClean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dividido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etapas</a:t>
            </a:r>
            <a:r>
              <a:rPr lang="en-US" dirty="0" smtClean="0"/>
              <a:t>: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US" dirty="0" err="1" smtClean="0"/>
              <a:t>Detecção</a:t>
            </a:r>
            <a:r>
              <a:rPr lang="en-US" dirty="0" smtClean="0"/>
              <a:t> da </a:t>
            </a:r>
            <a:r>
              <a:rPr lang="en-US" dirty="0" err="1" smtClean="0"/>
              <a:t>entidade</a:t>
            </a:r>
            <a:r>
              <a:rPr lang="en-US" dirty="0" smtClean="0"/>
              <a:t>; </a:t>
            </a:r>
            <a:endParaRPr lang="en-US" dirty="0"/>
          </a:p>
          <a:p>
            <a:pPr marL="925512" lvl="1" indent="-514350">
              <a:buFont typeface="+mj-lt"/>
              <a:buAutoNum type="arabicPeriod"/>
            </a:pPr>
            <a:r>
              <a:rPr lang="en-US" dirty="0" err="1" smtClean="0"/>
              <a:t>Rastreamento</a:t>
            </a:r>
            <a:r>
              <a:rPr lang="en-US" dirty="0" smtClean="0"/>
              <a:t> da </a:t>
            </a:r>
            <a:r>
              <a:rPr lang="en-US" dirty="0" err="1" smtClean="0"/>
              <a:t>entidade</a:t>
            </a:r>
            <a:r>
              <a:rPr lang="en-US" dirty="0" smtClean="0"/>
              <a:t> </a:t>
            </a:r>
            <a:r>
              <a:rPr lang="en-US" dirty="0" err="1" smtClean="0"/>
              <a:t>detectada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50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r>
              <a:rPr lang="en-US" dirty="0" smtClean="0"/>
              <a:t> - </a:t>
            </a:r>
            <a:r>
              <a:rPr lang="en-US" dirty="0" err="1" smtClean="0"/>
              <a:t>Detecção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06149" y="2252780"/>
            <a:ext cx="1915593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Detecção</a:t>
            </a:r>
            <a:endParaRPr lang="pt-BR" b="1" dirty="0"/>
          </a:p>
        </p:txBody>
      </p:sp>
      <p:sp>
        <p:nvSpPr>
          <p:cNvPr id="5" name="Rounded Rectangle 4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Detector de </a:t>
            </a:r>
            <a:r>
              <a:rPr lang="en-US" dirty="0" err="1" smtClean="0"/>
              <a:t>pontos</a:t>
            </a:r>
            <a:endParaRPr lang="pt-BR" dirty="0"/>
          </a:p>
        </p:txBody>
      </p:sp>
      <p:sp>
        <p:nvSpPr>
          <p:cNvPr id="6" name="Rounded Rectangle 5"/>
          <p:cNvSpPr/>
          <p:nvPr/>
        </p:nvSpPr>
        <p:spPr>
          <a:xfrm>
            <a:off x="3606148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Subtração</a:t>
            </a:r>
            <a:r>
              <a:rPr lang="en-US" dirty="0" smtClean="0"/>
              <a:t> de </a:t>
            </a:r>
            <a:r>
              <a:rPr lang="en-US" dirty="0" err="1" smtClean="0"/>
              <a:t>fundo</a:t>
            </a:r>
            <a:endParaRPr lang="pt-BR" dirty="0"/>
          </a:p>
        </p:txBody>
      </p:sp>
      <p:sp>
        <p:nvSpPr>
          <p:cNvPr id="7" name="Rounded Rectangle 6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Segmentação</a:t>
            </a:r>
            <a:endParaRPr lang="pt-BR" dirty="0"/>
          </a:p>
        </p:txBody>
      </p:sp>
      <p:sp>
        <p:nvSpPr>
          <p:cNvPr id="8" name="Right Arrow 7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ight Arrow 8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ight Arrow 9"/>
          <p:cNvSpPr/>
          <p:nvPr/>
        </p:nvSpPr>
        <p:spPr>
          <a:xfrm rot="5400000">
            <a:off x="4058838" y="3680930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020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606149" y="2252780"/>
            <a:ext cx="2039469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Rastreamento</a:t>
            </a:r>
            <a:endParaRPr lang="pt-BR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Pontos</a:t>
            </a:r>
            <a:endParaRPr lang="pt-BR" dirty="0"/>
          </a:p>
        </p:txBody>
      </p:sp>
      <p:sp>
        <p:nvSpPr>
          <p:cNvPr id="7" name="Rounded Rectangle 6"/>
          <p:cNvSpPr/>
          <p:nvPr/>
        </p:nvSpPr>
        <p:spPr>
          <a:xfrm>
            <a:off x="3606148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Silhuetas</a:t>
            </a:r>
            <a:endParaRPr lang="pt-BR" dirty="0"/>
          </a:p>
        </p:txBody>
      </p:sp>
      <p:sp>
        <p:nvSpPr>
          <p:cNvPr id="8" name="Rounded Rectangle 7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Núcleo</a:t>
            </a:r>
            <a:endParaRPr lang="pt-BR" dirty="0"/>
          </a:p>
        </p:txBody>
      </p:sp>
      <p:sp>
        <p:nvSpPr>
          <p:cNvPr id="9" name="Right Arrow 8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ight Arrow 9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ight Arrow 10"/>
          <p:cNvSpPr/>
          <p:nvPr/>
        </p:nvSpPr>
        <p:spPr>
          <a:xfrm rot="5400000">
            <a:off x="4058838" y="3692213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887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092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Localização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595" y="1946847"/>
            <a:ext cx="8361818" cy="1659455"/>
          </a:xfrm>
        </p:spPr>
        <p:txBody>
          <a:bodyPr/>
          <a:lstStyle/>
          <a:p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se </a:t>
            </a:r>
            <a:r>
              <a:rPr lang="en-US" dirty="0" err="1" smtClean="0"/>
              <a:t>obter</a:t>
            </a:r>
            <a:r>
              <a:rPr lang="en-US" dirty="0" smtClean="0"/>
              <a:t> </a:t>
            </a:r>
            <a:r>
              <a:rPr lang="en-US" dirty="0" err="1" smtClean="0"/>
              <a:t>imagens</a:t>
            </a:r>
            <a:r>
              <a:rPr lang="en-US" dirty="0" smtClean="0"/>
              <a:t> de </a:t>
            </a:r>
            <a:r>
              <a:rPr lang="en-US" dirty="0" err="1" smtClean="0"/>
              <a:t>profundidade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Tempo de </a:t>
            </a:r>
            <a:r>
              <a:rPr lang="en-US" dirty="0" err="1"/>
              <a:t>Vôo</a:t>
            </a:r>
            <a:r>
              <a:rPr lang="en-US" dirty="0"/>
              <a:t> (TOF - Time of flight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Luz </a:t>
            </a:r>
            <a:r>
              <a:rPr lang="en-US" dirty="0" err="1"/>
              <a:t>Estruturada</a:t>
            </a:r>
            <a:endParaRPr lang="en-US" dirty="0"/>
          </a:p>
        </p:txBody>
      </p:sp>
      <p:pic>
        <p:nvPicPr>
          <p:cNvPr id="4" name="Picture 3" descr="structured-ligh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93" y="3411471"/>
            <a:ext cx="4508844" cy="33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7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en-US" dirty="0" err="1" smtClean="0"/>
              <a:t>Identificação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4560"/>
            <a:ext cx="8229600" cy="4979278"/>
          </a:xfrm>
        </p:spPr>
        <p:txBody>
          <a:bodyPr/>
          <a:lstStyle/>
          <a:p>
            <a:r>
              <a:rPr lang="en-US" dirty="0" err="1" smtClean="0"/>
              <a:t>Dificuldades</a:t>
            </a:r>
            <a:endParaRPr lang="en-US" dirty="0" smtClean="0"/>
          </a:p>
          <a:p>
            <a:pPr lvl="1"/>
            <a:r>
              <a:rPr lang="en-US" dirty="0" err="1" smtClean="0"/>
              <a:t>Iluminação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Ângulos</a:t>
            </a:r>
            <a:r>
              <a:rPr lang="en-US" dirty="0" smtClean="0"/>
              <a:t> e poses;</a:t>
            </a:r>
          </a:p>
          <a:p>
            <a:pPr lvl="1"/>
            <a:r>
              <a:rPr lang="en-US" dirty="0" err="1" smtClean="0"/>
              <a:t>Expressões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Maquiagem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Extração</a:t>
            </a:r>
            <a:r>
              <a:rPr lang="en-US" dirty="0" smtClean="0"/>
              <a:t> da face do </a:t>
            </a:r>
            <a:r>
              <a:rPr lang="en-US" dirty="0" err="1" smtClean="0"/>
              <a:t>contexto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Etapas</a:t>
            </a:r>
            <a:endParaRPr lang="en-US" dirty="0" smtClean="0"/>
          </a:p>
          <a:p>
            <a:pPr marL="925512" lvl="1" indent="-514350">
              <a:buFont typeface="+mj-lt"/>
              <a:buAutoNum type="arabicPeriod"/>
            </a:pPr>
            <a:r>
              <a:rPr lang="en-US" dirty="0" err="1" smtClean="0"/>
              <a:t>Detecção</a:t>
            </a:r>
            <a:r>
              <a:rPr lang="en-US" dirty="0" smtClean="0"/>
              <a:t> de faces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imagens</a:t>
            </a:r>
            <a:r>
              <a:rPr lang="en-US" dirty="0" smtClean="0"/>
              <a:t>;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US" dirty="0" err="1" smtClean="0"/>
              <a:t>Reconhecimento</a:t>
            </a:r>
            <a:r>
              <a:rPr lang="en-US" dirty="0" smtClean="0"/>
              <a:t> das faces </a:t>
            </a:r>
            <a:r>
              <a:rPr lang="en-US" dirty="0" err="1" smtClean="0"/>
              <a:t>encontradas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683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8207"/>
            <a:ext cx="8229600" cy="1066800"/>
          </a:xfrm>
        </p:spPr>
        <p:txBody>
          <a:bodyPr/>
          <a:lstStyle/>
          <a:p>
            <a:r>
              <a:rPr lang="en-US" dirty="0" err="1" smtClean="0"/>
              <a:t>Identificação</a:t>
            </a:r>
            <a:r>
              <a:rPr lang="en-US" dirty="0" smtClean="0"/>
              <a:t> – </a:t>
            </a:r>
            <a:r>
              <a:rPr lang="en-US" dirty="0" err="1" smtClean="0"/>
              <a:t>Detecção</a:t>
            </a:r>
            <a:r>
              <a:rPr lang="en-US" dirty="0" smtClean="0"/>
              <a:t> Facial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1670520"/>
            <a:ext cx="3895725" cy="4903318"/>
          </a:xfrm>
        </p:spPr>
        <p:txBody>
          <a:bodyPr/>
          <a:lstStyle/>
          <a:p>
            <a:r>
              <a:rPr lang="en-US" dirty="0" smtClean="0"/>
              <a:t>Viola-Jones</a:t>
            </a:r>
          </a:p>
          <a:p>
            <a:pPr lvl="1"/>
            <a:r>
              <a:rPr lang="en-US" dirty="0" err="1" smtClean="0"/>
              <a:t>Classificadores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Cascata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 descr="Captura de tela 2011-12-03 às 23.14.16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723" y="2009050"/>
            <a:ext cx="3464377" cy="42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4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Identificação</a:t>
            </a:r>
            <a:r>
              <a:rPr lang="en-US" dirty="0" smtClean="0"/>
              <a:t> – </a:t>
            </a:r>
            <a:r>
              <a:rPr lang="en-US" dirty="0" err="1" smtClean="0"/>
              <a:t>Reconhecimento</a:t>
            </a:r>
            <a:r>
              <a:rPr lang="en-US" dirty="0" smtClean="0"/>
              <a:t> Facial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2336"/>
            <a:ext cx="8229600" cy="4571502"/>
          </a:xfrm>
        </p:spPr>
        <p:txBody>
          <a:bodyPr/>
          <a:lstStyle/>
          <a:p>
            <a:r>
              <a:rPr lang="en-US" dirty="0" err="1" smtClean="0"/>
              <a:t>Eigenfaces</a:t>
            </a:r>
            <a:endParaRPr lang="en-US" dirty="0" smtClean="0"/>
          </a:p>
          <a:p>
            <a:pPr lvl="1"/>
            <a:r>
              <a:rPr lang="en-US" dirty="0" smtClean="0"/>
              <a:t>Base de faces </a:t>
            </a:r>
            <a:r>
              <a:rPr lang="en-US" dirty="0" err="1" smtClean="0"/>
              <a:t>relativamente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Infere</a:t>
            </a:r>
            <a:r>
              <a:rPr lang="en-US" dirty="0" smtClean="0"/>
              <a:t> das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suas</a:t>
            </a:r>
            <a:r>
              <a:rPr lang="en-US" dirty="0" smtClean="0"/>
              <a:t> </a:t>
            </a:r>
            <a:r>
              <a:rPr lang="en-US" dirty="0" err="1" smtClean="0"/>
              <a:t>principais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reduzido</a:t>
            </a:r>
            <a:r>
              <a:rPr lang="en-US" dirty="0" smtClean="0"/>
              <a:t> de </a:t>
            </a:r>
            <a:r>
              <a:rPr lang="en-US" dirty="0" err="1" smtClean="0"/>
              <a:t>cálculos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582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2533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Identificação</a:t>
            </a:r>
            <a:r>
              <a:rPr lang="en-US" dirty="0" smtClean="0"/>
              <a:t> – </a:t>
            </a:r>
            <a:r>
              <a:rPr lang="en-US" dirty="0" err="1" smtClean="0"/>
              <a:t>Reconhecimento</a:t>
            </a:r>
            <a:r>
              <a:rPr lang="en-US" dirty="0" smtClean="0"/>
              <a:t> Facial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6288"/>
            <a:ext cx="8229600" cy="4857550"/>
          </a:xfrm>
        </p:spPr>
        <p:txBody>
          <a:bodyPr/>
          <a:lstStyle/>
          <a:p>
            <a:r>
              <a:rPr lang="en-US" dirty="0" smtClean="0"/>
              <a:t>PCA – Principal Component Analysis</a:t>
            </a:r>
          </a:p>
          <a:p>
            <a:r>
              <a:rPr lang="en-US" dirty="0" err="1" smtClean="0"/>
              <a:t>Eigenfaces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09537" indent="0">
              <a:buNone/>
            </a:pPr>
            <a:endParaRPr lang="en-US" dirty="0" smtClean="0"/>
          </a:p>
        </p:txBody>
      </p:sp>
      <p:pic>
        <p:nvPicPr>
          <p:cNvPr id="4" name="Picture 3" descr="Captura de tela 2011-12-03 às 23.24.57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00" y="2765396"/>
            <a:ext cx="6409667" cy="371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1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9649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Identificação</a:t>
            </a:r>
            <a:r>
              <a:rPr lang="en-US" dirty="0"/>
              <a:t> – </a:t>
            </a:r>
            <a:r>
              <a:rPr lang="en-US" dirty="0" err="1"/>
              <a:t>Reconhecimento</a:t>
            </a:r>
            <a:r>
              <a:rPr lang="en-US" dirty="0"/>
              <a:t> Facial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0427"/>
            <a:ext cx="8229600" cy="4089529"/>
          </a:xfrm>
        </p:spPr>
        <p:txBody>
          <a:bodyPr/>
          <a:lstStyle/>
          <a:p>
            <a:r>
              <a:rPr lang="pt-BR" dirty="0" err="1" smtClean="0"/>
              <a:t>Eigenface</a:t>
            </a:r>
            <a:r>
              <a:rPr lang="pt-BR" dirty="0" smtClean="0"/>
              <a:t> média</a:t>
            </a:r>
          </a:p>
          <a:p>
            <a:endParaRPr lang="pt-BR" dirty="0" smtClean="0"/>
          </a:p>
          <a:p>
            <a:r>
              <a:rPr lang="pt-BR" dirty="0" err="1" smtClean="0"/>
              <a:t>Eigenvalues</a:t>
            </a:r>
            <a:endParaRPr lang="pt-BR" dirty="0" smtClean="0"/>
          </a:p>
          <a:p>
            <a:pPr marL="109537" indent="0">
              <a:buNone/>
            </a:pPr>
            <a:endParaRPr lang="pt-BR" dirty="0" smtClean="0"/>
          </a:p>
          <a:p>
            <a:r>
              <a:rPr lang="pt-BR" dirty="0" smtClean="0"/>
              <a:t>Representa as imagens por uma lista de diferenças</a:t>
            </a:r>
          </a:p>
          <a:p>
            <a:pPr lvl="1"/>
            <a:r>
              <a:rPr lang="pt-BR" dirty="0"/>
              <a:t>‪</a:t>
            </a:r>
            <a:r>
              <a:rPr lang="pt-BR" dirty="0" err="1"/>
              <a:t>eigenface</a:t>
            </a:r>
            <a:r>
              <a:rPr lang="pt-BR" dirty="0"/>
              <a:t> média + 13% da eigenface0 - 30% da eigenface1 ... + 4% da </a:t>
            </a:r>
            <a:r>
              <a:rPr lang="pt-BR" dirty="0" err="1"/>
              <a:t>eigenfaceN</a:t>
            </a:r>
            <a:r>
              <a:rPr lang="pt-BR" dirty="0"/>
              <a:t>‬</a:t>
            </a:r>
            <a:endParaRPr lang="pt-BR" dirty="0" smtClean="0"/>
          </a:p>
          <a:p>
            <a:endParaRPr lang="pt-BR" dirty="0"/>
          </a:p>
          <a:p>
            <a:endParaRPr lang="pt-BR" dirty="0" smtClean="0"/>
          </a:p>
        </p:txBody>
      </p:sp>
      <p:pic>
        <p:nvPicPr>
          <p:cNvPr id="4" name="Picture 3" descr="Captura de tela 2011-12-03 às 23.27.48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294" y="1590427"/>
            <a:ext cx="1565391" cy="1794872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6200000">
            <a:off x="3517619" y="4195857"/>
            <a:ext cx="418584" cy="2549613"/>
          </a:xfrm>
          <a:prstGeom prst="leftBrace">
            <a:avLst>
              <a:gd name="adj1" fmla="val 4386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2873490" y="5709111"/>
            <a:ext cx="1612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‪(13, -30, ..., 4)‬</a:t>
            </a:r>
          </a:p>
        </p:txBody>
      </p:sp>
    </p:spTree>
    <p:extLst>
      <p:ext uri="{BB962C8B-B14F-4D97-AF65-F5344CB8AC3E}">
        <p14:creationId xmlns:p14="http://schemas.microsoft.com/office/powerpoint/2010/main" val="278917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519037" y="2830858"/>
            <a:ext cx="214115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Trabalhos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Correlatos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5446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Motivação</a:t>
            </a:r>
          </a:p>
          <a:p>
            <a:r>
              <a:rPr lang="pt-BR" dirty="0" smtClean="0"/>
              <a:t>Objetivo do Trabalho</a:t>
            </a:r>
          </a:p>
          <a:p>
            <a:r>
              <a:rPr lang="pt-BR" dirty="0" smtClean="0"/>
              <a:t>Fundamentação Teórica</a:t>
            </a:r>
          </a:p>
          <a:p>
            <a:r>
              <a:rPr lang="pt-BR" dirty="0" smtClean="0"/>
              <a:t>Trabalhos Correlatos</a:t>
            </a:r>
          </a:p>
          <a:p>
            <a:r>
              <a:rPr lang="pt-BR" dirty="0" smtClean="0"/>
              <a:t>Sistema TRUE</a:t>
            </a:r>
          </a:p>
          <a:p>
            <a:r>
              <a:rPr lang="pt-BR" dirty="0" smtClean="0"/>
              <a:t>Testes</a:t>
            </a:r>
          </a:p>
          <a:p>
            <a:r>
              <a:rPr lang="pt-BR" dirty="0" smtClean="0"/>
              <a:t>Conclusão</a:t>
            </a:r>
          </a:p>
          <a:p>
            <a:r>
              <a:rPr lang="pt-BR" dirty="0" smtClean="0"/>
              <a:t>Trabalhos Futuros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5427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Correlatos</a:t>
            </a:r>
            <a:r>
              <a:rPr lang="en-US" dirty="0" smtClean="0"/>
              <a:t> - </a:t>
            </a:r>
            <a:r>
              <a:rPr lang="en-US" sz="3600" b="1" dirty="0" err="1" smtClean="0"/>
              <a:t>Projeto</a:t>
            </a:r>
            <a:r>
              <a:rPr lang="en-US" sz="3600" b="1" dirty="0" smtClean="0"/>
              <a:t> CHIL</a:t>
            </a:r>
            <a:endParaRPr lang="en-US" sz="3600" b="1" dirty="0"/>
          </a:p>
        </p:txBody>
      </p:sp>
      <p:pic>
        <p:nvPicPr>
          <p:cNvPr id="9" name="Picture 8" descr="chil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16" y="2688502"/>
            <a:ext cx="3620184" cy="27316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9846" y="2391840"/>
            <a:ext cx="380104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Rede de 15 laboratórios </a:t>
            </a:r>
          </a:p>
          <a:p>
            <a:r>
              <a:rPr lang="pt-BR" dirty="0"/>
              <a:t> </a:t>
            </a:r>
            <a:r>
              <a:rPr lang="pt-BR" dirty="0" smtClean="0"/>
              <a:t>    internacionais;</a:t>
            </a:r>
          </a:p>
          <a:p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Ambiente de trabalho perceptivo </a:t>
            </a:r>
          </a:p>
          <a:p>
            <a:r>
              <a:rPr lang="pt-BR" dirty="0" smtClean="0"/>
              <a:t>     e colaborativo;</a:t>
            </a:r>
          </a:p>
          <a:p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Sistema perceptivo de apoio</a:t>
            </a:r>
          </a:p>
          <a:p>
            <a:r>
              <a:rPr lang="pt-BR" dirty="0" smtClean="0"/>
              <a:t>     a um escritório virtual;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Rastreamento multimodal;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Identificação por meio de </a:t>
            </a:r>
          </a:p>
          <a:p>
            <a:r>
              <a:rPr lang="pt-BR" dirty="0" smtClean="0"/>
              <a:t>     reconhecimento facial.</a:t>
            </a:r>
            <a:endParaRPr lang="pt-BR" dirty="0"/>
          </a:p>
          <a:p>
            <a:endParaRPr lang="pt-BR" dirty="0"/>
          </a:p>
        </p:txBody>
      </p:sp>
      <p:sp>
        <p:nvSpPr>
          <p:cNvPr id="14" name="TextBox 13"/>
          <p:cNvSpPr txBox="1"/>
          <p:nvPr/>
        </p:nvSpPr>
        <p:spPr>
          <a:xfrm>
            <a:off x="2317577" y="1676400"/>
            <a:ext cx="466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Computers in the Human Interaction Loop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580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0192"/>
            <a:ext cx="8229600" cy="1066800"/>
          </a:xfrm>
        </p:spPr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Correlatos</a:t>
            </a:r>
            <a:r>
              <a:rPr lang="en-US" dirty="0" smtClean="0"/>
              <a:t> </a:t>
            </a:r>
            <a:r>
              <a:rPr lang="en-US" b="1" dirty="0" smtClean="0"/>
              <a:t>–</a:t>
            </a:r>
            <a:r>
              <a:rPr lang="en-US" dirty="0" smtClean="0"/>
              <a:t> </a:t>
            </a:r>
            <a:r>
              <a:rPr lang="en-US" sz="3600" b="1" dirty="0" smtClean="0"/>
              <a:t>Smart Flow</a:t>
            </a:r>
            <a:endParaRPr lang="en-US" sz="3600" b="1" dirty="0"/>
          </a:p>
        </p:txBody>
      </p:sp>
      <p:pic>
        <p:nvPicPr>
          <p:cNvPr id="4" name="Picture 3" descr="upc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76" y="2326945"/>
            <a:ext cx="5795822" cy="355627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200" y="1736992"/>
            <a:ext cx="1826250" cy="5899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Middleware</a:t>
            </a:r>
          </a:p>
          <a:p>
            <a:pPr algn="ctr"/>
            <a:r>
              <a:rPr lang="pt-BR" dirty="0" err="1" smtClean="0"/>
              <a:t>SmartFlow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157595" y="2645702"/>
            <a:ext cx="3108543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Sistema multimodal;</a:t>
            </a:r>
          </a:p>
          <a:p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Detecção de </a:t>
            </a:r>
            <a:r>
              <a:rPr lang="pt-BR" dirty="0"/>
              <a:t>m</a:t>
            </a:r>
            <a:r>
              <a:rPr lang="pt-BR" dirty="0" smtClean="0"/>
              <a:t>ovimento;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Rastreamento de pessoas;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Reconhecimento facial;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Localização baseado </a:t>
            </a:r>
          </a:p>
          <a:p>
            <a:r>
              <a:rPr lang="pt-BR" dirty="0"/>
              <a:t> </a:t>
            </a:r>
            <a:r>
              <a:rPr lang="pt-BR" dirty="0" smtClean="0"/>
              <a:t>    em áudio.</a:t>
            </a:r>
          </a:p>
        </p:txBody>
      </p:sp>
      <p:sp>
        <p:nvSpPr>
          <p:cNvPr id="9" name="Oval 8"/>
          <p:cNvSpPr/>
          <p:nvPr/>
        </p:nvSpPr>
        <p:spPr>
          <a:xfrm>
            <a:off x="4579532" y="4774410"/>
            <a:ext cx="973382" cy="908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48926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73" y="410614"/>
            <a:ext cx="9042027" cy="1066800"/>
          </a:xfrm>
        </p:spPr>
        <p:txBody>
          <a:bodyPr/>
          <a:lstStyle/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Correlatos</a:t>
            </a:r>
            <a:r>
              <a:rPr lang="en-US" dirty="0"/>
              <a:t> </a:t>
            </a:r>
            <a:r>
              <a:rPr lang="en-US" b="1" dirty="0"/>
              <a:t>–</a:t>
            </a:r>
            <a:r>
              <a:rPr lang="en-US" dirty="0"/>
              <a:t> </a:t>
            </a:r>
            <a:r>
              <a:rPr lang="en-US" sz="3600" b="1" dirty="0" smtClean="0"/>
              <a:t>AVIARY E MICASA</a:t>
            </a:r>
            <a:endParaRPr lang="en-US" sz="3600" dirty="0"/>
          </a:p>
        </p:txBody>
      </p:sp>
      <p:pic>
        <p:nvPicPr>
          <p:cNvPr id="4" name="Picture 3" descr="micasa_avia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177" y="1822888"/>
            <a:ext cx="6399989" cy="364730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09087" y="1677996"/>
            <a:ext cx="1029004" cy="5284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DIVA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250299" y="2558712"/>
            <a:ext cx="37753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Detecção de intrusos;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Rastreamento de várias pessoas;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Análise de postura;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Identificação de pessoas;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Análise de movimento.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5598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759905" y="2830858"/>
            <a:ext cx="165942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Sistema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0000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pt-BR" dirty="0" smtClean="0"/>
              <a:t>Sistema</a:t>
            </a:r>
            <a:r>
              <a:rPr lang="en-US" dirty="0" smtClean="0"/>
              <a:t> TRUE - </a:t>
            </a:r>
            <a:r>
              <a:rPr lang="en-US" dirty="0" err="1" smtClean="0"/>
              <a:t>Arquitetura</a:t>
            </a:r>
            <a:endParaRPr lang="en-US" dirty="0"/>
          </a:p>
        </p:txBody>
      </p:sp>
      <p:pic>
        <p:nvPicPr>
          <p:cNvPr id="4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</p:spTree>
    <p:extLst>
      <p:ext uri="{BB962C8B-B14F-4D97-AF65-F5344CB8AC3E}">
        <p14:creationId xmlns:p14="http://schemas.microsoft.com/office/powerpoint/2010/main" val="183927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pt-BR" dirty="0" smtClean="0"/>
              <a:t>Sistema</a:t>
            </a:r>
            <a:r>
              <a:rPr lang="en-US" dirty="0" smtClean="0"/>
              <a:t> TRUE – Middleware </a:t>
            </a:r>
            <a:r>
              <a:rPr lang="en-US" dirty="0" err="1" smtClean="0"/>
              <a:t>uOS</a:t>
            </a:r>
            <a:endParaRPr lang="en-US" dirty="0"/>
          </a:p>
        </p:txBody>
      </p:sp>
      <p:pic>
        <p:nvPicPr>
          <p:cNvPr id="6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7" name="Rounded Rectangle 6"/>
          <p:cNvSpPr/>
          <p:nvPr/>
        </p:nvSpPr>
        <p:spPr>
          <a:xfrm>
            <a:off x="1881877" y="2493818"/>
            <a:ext cx="2076549" cy="1418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02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TRUE – Middleware </a:t>
            </a:r>
            <a:r>
              <a:rPr lang="en-US" dirty="0" err="1" smtClean="0"/>
              <a:t>uOS</a:t>
            </a:r>
            <a:endParaRPr lang="en-US" dirty="0"/>
          </a:p>
        </p:txBody>
      </p:sp>
      <p:pic>
        <p:nvPicPr>
          <p:cNvPr id="4" name="Content Placeholder 3" descr="uoscamadas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33" r="-19233"/>
          <a:stretch>
            <a:fillRect/>
          </a:stretch>
        </p:blipFill>
        <p:spPr/>
      </p:pic>
      <p:sp>
        <p:nvSpPr>
          <p:cNvPr id="7" name="Right Arrow 6"/>
          <p:cNvSpPr/>
          <p:nvPr/>
        </p:nvSpPr>
        <p:spPr>
          <a:xfrm rot="17891521">
            <a:off x="1083817" y="3878555"/>
            <a:ext cx="906560" cy="271545"/>
          </a:xfrm>
          <a:prstGeom prst="rightArrow">
            <a:avLst>
              <a:gd name="adj1" fmla="val 14474"/>
              <a:gd name="adj2" fmla="val 40896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unded Rectangle 7"/>
          <p:cNvSpPr/>
          <p:nvPr/>
        </p:nvSpPr>
        <p:spPr>
          <a:xfrm>
            <a:off x="647070" y="4496520"/>
            <a:ext cx="1112437" cy="55624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Sistema TRUE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0607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Registro</a:t>
            </a:r>
            <a:endParaRPr lang="en-US" dirty="0"/>
          </a:p>
        </p:txBody>
      </p:sp>
      <p:pic>
        <p:nvPicPr>
          <p:cNvPr id="5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6" name="Rounded Rectangle 5"/>
          <p:cNvSpPr/>
          <p:nvPr/>
        </p:nvSpPr>
        <p:spPr>
          <a:xfrm>
            <a:off x="5571455" y="3012978"/>
            <a:ext cx="1742818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63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registro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301" b="-33301"/>
          <a:stretch>
            <a:fillRect/>
          </a:stretch>
        </p:blipFill>
        <p:spPr>
          <a:xfrm>
            <a:off x="1733547" y="1010498"/>
            <a:ext cx="5386049" cy="320420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Registro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3547" y="4044456"/>
            <a:ext cx="60468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Obtenção das imagens do novo usuário;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Processamento das imagens;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Armazenamento das imagens;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Treinamento do sistema.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8317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901"/>
            <a:ext cx="8229600" cy="1066800"/>
          </a:xfrm>
        </p:spPr>
        <p:txBody>
          <a:bodyPr/>
          <a:lstStyle/>
          <a:p>
            <a:r>
              <a:rPr lang="x-none" dirty="0"/>
              <a:t>TRUE – Módulo de Registro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3102"/>
            <a:ext cx="8229600" cy="4960736"/>
          </a:xfrm>
        </p:spPr>
        <p:txBody>
          <a:bodyPr/>
          <a:lstStyle/>
          <a:p>
            <a:r>
              <a:rPr lang="en-US" dirty="0" err="1" smtClean="0"/>
              <a:t>Treinamento</a:t>
            </a:r>
            <a:endParaRPr lang="en-US" dirty="0"/>
          </a:p>
        </p:txBody>
      </p:sp>
      <p:pic>
        <p:nvPicPr>
          <p:cNvPr id="5" name="Picture 4" descr="Treinamento do Sistema Tr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251"/>
            <a:ext cx="9144000" cy="428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63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02" r="-45602"/>
          <a:stretch>
            <a:fillRect/>
          </a:stretch>
        </p:blipFill>
        <p:spPr bwMode="auto">
          <a:xfrm>
            <a:off x="457200" y="835025"/>
            <a:ext cx="8229600" cy="573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 rot="20538803">
            <a:off x="3518980" y="3225089"/>
            <a:ext cx="210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Motivação</a:t>
            </a:r>
            <a:endParaRPr lang="pt-BR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1943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  <p:pic>
        <p:nvPicPr>
          <p:cNvPr id="5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6" name="Rounded Rectangle 5"/>
          <p:cNvSpPr/>
          <p:nvPr/>
        </p:nvSpPr>
        <p:spPr>
          <a:xfrm>
            <a:off x="5237724" y="5404818"/>
            <a:ext cx="1677926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332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  <p:pic>
        <p:nvPicPr>
          <p:cNvPr id="10" name="Picture 9" descr="reconhecimento-simpl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31" y="1849152"/>
            <a:ext cx="7090097" cy="25822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31955" y="4663161"/>
            <a:ext cx="6127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Obtenção da imagem de entrada;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Pré-processamento da imagem;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Detecção Facial;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Processamento da imagem da face;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Reconhecimento facial com </a:t>
            </a:r>
            <a:r>
              <a:rPr lang="pt-BR" sz="2400" i="1" dirty="0" err="1" smtClean="0"/>
              <a:t>Eigenfaces</a:t>
            </a:r>
            <a:r>
              <a:rPr lang="pt-BR" sz="2400" i="1" dirty="0"/>
              <a:t>.</a:t>
            </a:r>
            <a:endParaRPr lang="pt-BR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62754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2372"/>
            <a:ext cx="8229600" cy="4951466"/>
          </a:xfrm>
        </p:spPr>
        <p:txBody>
          <a:bodyPr/>
          <a:lstStyle/>
          <a:p>
            <a:r>
              <a:rPr lang="en-US" dirty="0" err="1" smtClean="0"/>
              <a:t>Detecção</a:t>
            </a:r>
            <a:r>
              <a:rPr lang="en-US" dirty="0" smtClean="0"/>
              <a:t> Facial</a:t>
            </a:r>
          </a:p>
          <a:p>
            <a:pPr lvl="1"/>
            <a:r>
              <a:rPr lang="en-US" dirty="0" err="1" smtClean="0"/>
              <a:t>Método</a:t>
            </a:r>
            <a:r>
              <a:rPr lang="en-US" dirty="0" smtClean="0"/>
              <a:t> Viola-Jones</a:t>
            </a:r>
          </a:p>
          <a:p>
            <a:pPr lvl="2"/>
            <a:r>
              <a:rPr lang="en-US" smtClean="0"/>
              <a:t>Biblioteca</a:t>
            </a:r>
            <a:r>
              <a:rPr lang="en-US" dirty="0" smtClean="0"/>
              <a:t> </a:t>
            </a:r>
            <a:r>
              <a:rPr lang="en-US" dirty="0" err="1" smtClean="0"/>
              <a:t>OpenCV</a:t>
            </a:r>
            <a:endParaRPr lang="en-US" dirty="0" smtClean="0"/>
          </a:p>
          <a:p>
            <a:pPr lvl="2"/>
            <a:r>
              <a:rPr lang="en-US" dirty="0" err="1" smtClean="0"/>
              <a:t>Classificador</a:t>
            </a:r>
            <a:r>
              <a:rPr lang="en-US" dirty="0" smtClean="0"/>
              <a:t> de Faces </a:t>
            </a:r>
            <a:r>
              <a:rPr lang="en-US" dirty="0" err="1" smtClean="0"/>
              <a:t>Frontais</a:t>
            </a:r>
            <a:endParaRPr lang="en-US" dirty="0"/>
          </a:p>
          <a:p>
            <a:pPr lvl="1"/>
            <a:r>
              <a:rPr lang="en-US" dirty="0" err="1" smtClean="0"/>
              <a:t>Etapas</a:t>
            </a:r>
            <a:endParaRPr lang="en-US" dirty="0" smtClean="0"/>
          </a:p>
          <a:p>
            <a:pPr marL="1160463" lvl="2" indent="-457200">
              <a:buFont typeface="+mj-lt"/>
              <a:buAutoNum type="arabicPeriod"/>
            </a:pPr>
            <a:r>
              <a:rPr lang="en-US" dirty="0" err="1" smtClean="0"/>
              <a:t>Leitura</a:t>
            </a:r>
            <a:r>
              <a:rPr lang="en-US" dirty="0" smtClean="0"/>
              <a:t> do </a:t>
            </a:r>
            <a:r>
              <a:rPr lang="en-US" dirty="0" err="1" smtClean="0"/>
              <a:t>classificador</a:t>
            </a:r>
            <a:r>
              <a:rPr lang="en-US" dirty="0" smtClean="0"/>
              <a:t>;</a:t>
            </a:r>
          </a:p>
          <a:p>
            <a:pPr marL="1160463" lvl="2" indent="-457200">
              <a:buFont typeface="+mj-lt"/>
              <a:buAutoNum type="arabicPeriod"/>
            </a:pPr>
            <a:r>
              <a:rPr lang="en-US" dirty="0" err="1" smtClean="0"/>
              <a:t>Obtenção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pré-processada</a:t>
            </a:r>
            <a:r>
              <a:rPr lang="en-US" dirty="0" smtClean="0"/>
              <a:t>;</a:t>
            </a:r>
          </a:p>
          <a:p>
            <a:pPr marL="1160463" lvl="2" indent="-457200">
              <a:buFont typeface="+mj-lt"/>
              <a:buAutoNum type="arabicPeriod"/>
            </a:pPr>
            <a:r>
              <a:rPr lang="en-US" dirty="0" err="1" smtClean="0"/>
              <a:t>Detecção</a:t>
            </a:r>
            <a:r>
              <a:rPr lang="en-US" dirty="0" smtClean="0"/>
              <a:t> facial;</a:t>
            </a:r>
          </a:p>
          <a:p>
            <a:pPr marL="1160463" lvl="2" indent="-457200">
              <a:buFont typeface="+mj-lt"/>
              <a:buAutoNum type="arabicPeriod"/>
            </a:pPr>
            <a:r>
              <a:rPr lang="en-US" dirty="0" err="1" smtClean="0"/>
              <a:t>Retorno</a:t>
            </a:r>
            <a:r>
              <a:rPr lang="en-US" dirty="0" smtClean="0"/>
              <a:t> da </a:t>
            </a:r>
            <a:r>
              <a:rPr lang="en-US" dirty="0" err="1" smtClean="0"/>
              <a:t>região</a:t>
            </a:r>
            <a:r>
              <a:rPr lang="en-US" dirty="0" smtClean="0"/>
              <a:t> da face </a:t>
            </a:r>
            <a:r>
              <a:rPr lang="en-US" dirty="0" err="1" smtClean="0"/>
              <a:t>detectada</a:t>
            </a:r>
            <a:r>
              <a:rPr lang="en-US" dirty="0" smtClean="0"/>
              <a:t>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4622" y="512669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476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686" y="1557478"/>
            <a:ext cx="4391171" cy="5016360"/>
          </a:xfrm>
        </p:spPr>
        <p:txBody>
          <a:bodyPr/>
          <a:lstStyle/>
          <a:p>
            <a:r>
              <a:rPr lang="en-US" dirty="0" err="1" smtClean="0"/>
              <a:t>Reconhecimento</a:t>
            </a:r>
            <a:r>
              <a:rPr lang="en-US" dirty="0" smtClean="0"/>
              <a:t> Facial</a:t>
            </a:r>
          </a:p>
          <a:p>
            <a:pPr lvl="1"/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Eigenfaces</a:t>
            </a:r>
            <a:endParaRPr lang="en-US" dirty="0"/>
          </a:p>
          <a:p>
            <a:pPr lvl="2"/>
            <a:r>
              <a:rPr lang="en-US" dirty="0" err="1" smtClean="0"/>
              <a:t>Biblioteca</a:t>
            </a:r>
            <a:r>
              <a:rPr lang="en-US" dirty="0" smtClean="0"/>
              <a:t> </a:t>
            </a:r>
            <a:r>
              <a:rPr lang="en-US" dirty="0" err="1" smtClean="0"/>
              <a:t>OpenCV</a:t>
            </a:r>
            <a:endParaRPr lang="en-US" dirty="0" smtClean="0"/>
          </a:p>
          <a:p>
            <a:pPr lvl="1"/>
            <a:r>
              <a:rPr lang="en-US" dirty="0" err="1" smtClean="0"/>
              <a:t>Banco</a:t>
            </a:r>
            <a:r>
              <a:rPr lang="en-US" dirty="0" smtClean="0"/>
              <a:t> de Faces</a:t>
            </a:r>
          </a:p>
          <a:p>
            <a:pPr lvl="2"/>
            <a:r>
              <a:rPr lang="en-US" dirty="0" err="1" smtClean="0"/>
              <a:t>Alunos</a:t>
            </a:r>
            <a:r>
              <a:rPr lang="en-US" dirty="0" smtClean="0"/>
              <a:t> </a:t>
            </a:r>
            <a:r>
              <a:rPr lang="en-US" dirty="0" err="1" smtClean="0"/>
              <a:t>voluntários</a:t>
            </a:r>
            <a:r>
              <a:rPr lang="en-US" dirty="0" smtClean="0"/>
              <a:t> da </a:t>
            </a:r>
            <a:r>
              <a:rPr lang="en-US" dirty="0" err="1" smtClean="0"/>
              <a:t>UnB</a:t>
            </a:r>
            <a:endParaRPr lang="en-US" dirty="0" smtClean="0"/>
          </a:p>
          <a:p>
            <a:pPr lvl="2"/>
            <a:r>
              <a:rPr lang="en-US" dirty="0" err="1" smtClean="0"/>
              <a:t>Banco</a:t>
            </a:r>
            <a:r>
              <a:rPr lang="en-US" dirty="0" smtClean="0"/>
              <a:t> de faces da </a:t>
            </a:r>
            <a:r>
              <a:rPr lang="en-US" dirty="0" err="1" smtClean="0"/>
              <a:t>Universidade</a:t>
            </a:r>
            <a:r>
              <a:rPr lang="en-US" dirty="0" smtClean="0"/>
              <a:t> de </a:t>
            </a:r>
            <a:r>
              <a:rPr lang="en-US" dirty="0" err="1" smtClean="0"/>
              <a:t>Cambrige</a:t>
            </a:r>
            <a:endParaRPr lang="en-US" dirty="0" smtClean="0"/>
          </a:p>
          <a:p>
            <a:pPr marL="703263" lvl="2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  <p:pic>
        <p:nvPicPr>
          <p:cNvPr id="5" name="Picture 4" descr="cambrigdefacedb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0" y="1632555"/>
            <a:ext cx="4083060" cy="494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5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  <p:pic>
        <p:nvPicPr>
          <p:cNvPr id="2" name="Picture 1" descr="Reconhecimento Facial com Eigenfac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4806"/>
            <a:ext cx="9144000" cy="40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2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Rastreamento</a:t>
            </a:r>
            <a:endParaRPr lang="en-US" dirty="0"/>
          </a:p>
        </p:txBody>
      </p:sp>
      <p:pic>
        <p:nvPicPr>
          <p:cNvPr id="6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7" name="Rounded Rectangle 6"/>
          <p:cNvSpPr/>
          <p:nvPr/>
        </p:nvSpPr>
        <p:spPr>
          <a:xfrm>
            <a:off x="2048739" y="5395547"/>
            <a:ext cx="1677926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98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1643"/>
            <a:ext cx="4706362" cy="4942195"/>
          </a:xfrm>
        </p:spPr>
        <p:txBody>
          <a:bodyPr/>
          <a:lstStyle/>
          <a:p>
            <a:r>
              <a:rPr lang="en-US" dirty="0" err="1" smtClean="0"/>
              <a:t>Biblioteca</a:t>
            </a:r>
            <a:r>
              <a:rPr lang="en-US" dirty="0" smtClean="0"/>
              <a:t> </a:t>
            </a:r>
            <a:r>
              <a:rPr lang="en-US" dirty="0" err="1" smtClean="0"/>
              <a:t>OpenNI</a:t>
            </a:r>
            <a:endParaRPr lang="en-US" dirty="0" smtClean="0"/>
          </a:p>
          <a:p>
            <a:r>
              <a:rPr lang="en-US" dirty="0" err="1" smtClean="0"/>
              <a:t>Imagens</a:t>
            </a:r>
            <a:r>
              <a:rPr lang="en-US" dirty="0" smtClean="0"/>
              <a:t> de </a:t>
            </a:r>
            <a:r>
              <a:rPr lang="en-US" dirty="0" err="1" smtClean="0"/>
              <a:t>Profundidade</a:t>
            </a:r>
            <a:endParaRPr lang="en-US" dirty="0" smtClean="0"/>
          </a:p>
          <a:p>
            <a:r>
              <a:rPr lang="en-US" dirty="0" err="1" smtClean="0"/>
              <a:t>Rastreamento</a:t>
            </a:r>
            <a:endParaRPr lang="en-US" dirty="0" smtClean="0"/>
          </a:p>
          <a:p>
            <a:pPr lvl="1"/>
            <a:r>
              <a:rPr lang="en-US" dirty="0" err="1" smtClean="0"/>
              <a:t>Subtração</a:t>
            </a:r>
            <a:r>
              <a:rPr lang="en-US" dirty="0" smtClean="0"/>
              <a:t> de Fundo</a:t>
            </a:r>
          </a:p>
          <a:p>
            <a:pPr lvl="1"/>
            <a:r>
              <a:rPr lang="en-US" dirty="0" err="1" smtClean="0"/>
              <a:t>Silhuetas</a:t>
            </a:r>
            <a:endParaRPr lang="en-US" dirty="0" smtClean="0"/>
          </a:p>
          <a:p>
            <a:r>
              <a:rPr lang="en-US" dirty="0" err="1" smtClean="0"/>
              <a:t>Localização</a:t>
            </a: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Rastreamento</a:t>
            </a:r>
            <a:endParaRPr lang="en-US" dirty="0"/>
          </a:p>
        </p:txBody>
      </p:sp>
      <p:pic>
        <p:nvPicPr>
          <p:cNvPr id="5" name="Picture 4" descr="localizaca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59" y="3020836"/>
            <a:ext cx="4989487" cy="33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4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Rastreamento</a:t>
            </a:r>
            <a:endParaRPr lang="en-US" dirty="0"/>
          </a:p>
        </p:txBody>
      </p:sp>
      <p:pic>
        <p:nvPicPr>
          <p:cNvPr id="3" name="Picture 2" descr="Rastreament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480"/>
            <a:ext cx="9144000" cy="39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2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8736"/>
            <a:ext cx="8229600" cy="1066800"/>
          </a:xfrm>
        </p:spPr>
        <p:txBody>
          <a:bodyPr/>
          <a:lstStyle/>
          <a:p>
            <a:r>
              <a:rPr lang="en-US" dirty="0" smtClean="0"/>
              <a:t>TRUE – </a:t>
            </a:r>
            <a:r>
              <a:rPr lang="en-US" dirty="0" err="1" smtClean="0"/>
              <a:t>Relação</a:t>
            </a:r>
            <a:r>
              <a:rPr lang="en-US" dirty="0" smtClean="0"/>
              <a:t> </a:t>
            </a:r>
            <a:r>
              <a:rPr lang="en-US" dirty="0" err="1" smtClean="0"/>
              <a:t>Rastreamento</a:t>
            </a:r>
            <a:r>
              <a:rPr lang="en-US" dirty="0" smtClean="0"/>
              <a:t> e                  	     </a:t>
            </a:r>
            <a:r>
              <a:rPr lang="en-US" dirty="0" err="1" smtClean="0"/>
              <a:t>Reconhecimento</a:t>
            </a:r>
            <a:endParaRPr lang="en-US" dirty="0"/>
          </a:p>
        </p:txBody>
      </p:sp>
      <p:pic>
        <p:nvPicPr>
          <p:cNvPr id="7" name="Picture 6" descr="Relação entre Rastreamento e Reconheciment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9144000" cy="558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7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Integração</a:t>
            </a:r>
            <a:endParaRPr lang="en-US" dirty="0"/>
          </a:p>
        </p:txBody>
      </p:sp>
      <p:pic>
        <p:nvPicPr>
          <p:cNvPr id="5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6" name="Rounded Rectangle 5"/>
          <p:cNvSpPr/>
          <p:nvPr/>
        </p:nvSpPr>
        <p:spPr>
          <a:xfrm>
            <a:off x="2058009" y="2985165"/>
            <a:ext cx="1742818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20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6643"/>
            <a:ext cx="8229600" cy="5857195"/>
          </a:xfrm>
        </p:spPr>
        <p:txBody>
          <a:bodyPr/>
          <a:lstStyle/>
          <a:p>
            <a:r>
              <a:rPr lang="en-US" dirty="0" err="1" smtClean="0"/>
              <a:t>Computação</a:t>
            </a:r>
            <a:r>
              <a:rPr lang="en-US" dirty="0" smtClean="0"/>
              <a:t> </a:t>
            </a:r>
            <a:r>
              <a:rPr lang="en-US" dirty="0" err="1" smtClean="0"/>
              <a:t>Ubíqua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2" name="Picture 1" descr="FirefoxScreenSnapz001n (1)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6823"/>
            <a:ext cx="7587171" cy="40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8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Integração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606149" y="2252780"/>
            <a:ext cx="1915593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 smtClean="0"/>
              <a:t>UserDriver</a:t>
            </a:r>
            <a:endParaRPr lang="pt-BR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Inicialização</a:t>
            </a:r>
            <a:endParaRPr lang="pt-BR" dirty="0"/>
          </a:p>
        </p:txBody>
      </p:sp>
      <p:sp>
        <p:nvSpPr>
          <p:cNvPr id="7" name="Rounded Rectangle 6"/>
          <p:cNvSpPr/>
          <p:nvPr/>
        </p:nvSpPr>
        <p:spPr>
          <a:xfrm>
            <a:off x="3606149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Nativos</a:t>
            </a:r>
            <a:endParaRPr lang="pt-BR" dirty="0"/>
          </a:p>
        </p:txBody>
      </p:sp>
      <p:sp>
        <p:nvSpPr>
          <p:cNvPr id="8" name="Rounded Rectangle 7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Serviços</a:t>
            </a:r>
            <a:r>
              <a:rPr lang="en-US" dirty="0"/>
              <a:t> e </a:t>
            </a:r>
            <a:r>
              <a:rPr lang="en-US" dirty="0" err="1"/>
              <a:t>Eventos</a:t>
            </a:r>
            <a:endParaRPr lang="pt-BR" dirty="0"/>
          </a:p>
        </p:txBody>
      </p:sp>
      <p:sp>
        <p:nvSpPr>
          <p:cNvPr id="10" name="Right Arrow 9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ight Arrow 10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ight Arrow 11"/>
          <p:cNvSpPr/>
          <p:nvPr/>
        </p:nvSpPr>
        <p:spPr>
          <a:xfrm rot="5400000">
            <a:off x="4058839" y="3692213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548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Integração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6048" y="3605597"/>
            <a:ext cx="1288573" cy="66411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Serviços</a:t>
            </a:r>
            <a:endParaRPr lang="pt-BR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507058" y="2299218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Consultas</a:t>
            </a:r>
            <a:endParaRPr lang="pt-BR" dirty="0"/>
          </a:p>
        </p:txBody>
      </p:sp>
      <p:sp>
        <p:nvSpPr>
          <p:cNvPr id="9" name="Right Arrow 8"/>
          <p:cNvSpPr/>
          <p:nvPr/>
        </p:nvSpPr>
        <p:spPr>
          <a:xfrm rot="19130701">
            <a:off x="1222148" y="2991786"/>
            <a:ext cx="138075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ounded Rectangle 11"/>
          <p:cNvSpPr/>
          <p:nvPr/>
        </p:nvSpPr>
        <p:spPr>
          <a:xfrm>
            <a:off x="2507058" y="3176657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Cadastro</a:t>
            </a:r>
            <a:endParaRPr lang="pt-BR" dirty="0"/>
          </a:p>
        </p:txBody>
      </p:sp>
      <p:sp>
        <p:nvSpPr>
          <p:cNvPr id="13" name="Rounded Rectangle 12"/>
          <p:cNvSpPr/>
          <p:nvPr/>
        </p:nvSpPr>
        <p:spPr>
          <a:xfrm>
            <a:off x="2507058" y="4043607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Remoção</a:t>
            </a:r>
            <a:endParaRPr lang="pt-BR" dirty="0"/>
          </a:p>
        </p:txBody>
      </p:sp>
      <p:sp>
        <p:nvSpPr>
          <p:cNvPr id="14" name="Rounded Rectangle 13"/>
          <p:cNvSpPr/>
          <p:nvPr/>
        </p:nvSpPr>
        <p:spPr>
          <a:xfrm>
            <a:off x="2507058" y="4887240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Treino</a:t>
            </a:r>
            <a:endParaRPr lang="pt-BR" dirty="0"/>
          </a:p>
        </p:txBody>
      </p:sp>
      <p:sp>
        <p:nvSpPr>
          <p:cNvPr id="15" name="Rounded Rectangle 14"/>
          <p:cNvSpPr/>
          <p:nvPr/>
        </p:nvSpPr>
        <p:spPr>
          <a:xfrm>
            <a:off x="4537255" y="2603251"/>
            <a:ext cx="1293768" cy="7201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Novo </a:t>
            </a:r>
            <a:r>
              <a:rPr lang="en-US" dirty="0" err="1" smtClean="0"/>
              <a:t>usuário</a:t>
            </a:r>
            <a:endParaRPr lang="pt-BR" dirty="0"/>
          </a:p>
        </p:txBody>
      </p:sp>
      <p:sp>
        <p:nvSpPr>
          <p:cNvPr id="16" name="Rounded Rectangle 15"/>
          <p:cNvSpPr/>
          <p:nvPr/>
        </p:nvSpPr>
        <p:spPr>
          <a:xfrm>
            <a:off x="4453822" y="4520704"/>
            <a:ext cx="1492520" cy="7224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Atualização</a:t>
            </a:r>
            <a:endParaRPr lang="pt-BR" dirty="0"/>
          </a:p>
        </p:txBody>
      </p:sp>
      <p:sp>
        <p:nvSpPr>
          <p:cNvPr id="17" name="Rounded Rectangle 16"/>
          <p:cNvSpPr/>
          <p:nvPr/>
        </p:nvSpPr>
        <p:spPr>
          <a:xfrm>
            <a:off x="4537255" y="3549536"/>
            <a:ext cx="1293768" cy="7201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perdido</a:t>
            </a:r>
            <a:endParaRPr lang="pt-BR" dirty="0"/>
          </a:p>
        </p:txBody>
      </p:sp>
      <p:sp>
        <p:nvSpPr>
          <p:cNvPr id="18" name="Right Arrow 17"/>
          <p:cNvSpPr/>
          <p:nvPr/>
        </p:nvSpPr>
        <p:spPr>
          <a:xfrm rot="1853885">
            <a:off x="1253140" y="4795778"/>
            <a:ext cx="1285637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 rot="958046">
            <a:off x="1503178" y="4239606"/>
            <a:ext cx="991121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 rot="20279744">
            <a:off x="1503176" y="3634607"/>
            <a:ext cx="991121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ounded Rectangle 20"/>
          <p:cNvSpPr/>
          <p:nvPr/>
        </p:nvSpPr>
        <p:spPr>
          <a:xfrm>
            <a:off x="7517099" y="3543406"/>
            <a:ext cx="1288573" cy="6641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Eventos</a:t>
            </a:r>
            <a:endParaRPr lang="pt-BR" b="1" dirty="0"/>
          </a:p>
        </p:txBody>
      </p:sp>
      <p:sp>
        <p:nvSpPr>
          <p:cNvPr id="22" name="Right Arrow 21"/>
          <p:cNvSpPr/>
          <p:nvPr/>
        </p:nvSpPr>
        <p:spPr>
          <a:xfrm rot="12593812">
            <a:off x="6007007" y="3254562"/>
            <a:ext cx="142123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ight Arrow 22"/>
          <p:cNvSpPr/>
          <p:nvPr/>
        </p:nvSpPr>
        <p:spPr>
          <a:xfrm rot="9482775">
            <a:off x="6037074" y="4434372"/>
            <a:ext cx="138075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ight Arrow 24"/>
          <p:cNvSpPr/>
          <p:nvPr/>
        </p:nvSpPr>
        <p:spPr>
          <a:xfrm rot="10800000">
            <a:off x="5946342" y="3875985"/>
            <a:ext cx="138075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913704" y="3046301"/>
            <a:ext cx="1351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Testes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510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5818"/>
            <a:ext cx="8229600" cy="1066800"/>
          </a:xfrm>
        </p:spPr>
        <p:txBody>
          <a:bodyPr/>
          <a:lstStyle/>
          <a:p>
            <a:r>
              <a:rPr lang="en-US" dirty="0" smtClean="0"/>
              <a:t>Testes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3102"/>
            <a:ext cx="3905380" cy="4960736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endParaRPr lang="en-US" dirty="0" smtClean="0"/>
          </a:p>
          <a:p>
            <a:r>
              <a:rPr lang="en-US" dirty="0" err="1" smtClean="0"/>
              <a:t>Localização</a:t>
            </a:r>
            <a:endParaRPr lang="en-US" dirty="0" smtClean="0"/>
          </a:p>
          <a:p>
            <a:r>
              <a:rPr lang="en-US" dirty="0" err="1" smtClean="0"/>
              <a:t>Reconhecimento</a:t>
            </a:r>
            <a:endParaRPr lang="en-US" dirty="0" smtClean="0"/>
          </a:p>
          <a:p>
            <a:pPr marL="109537" indent="0">
              <a:buNone/>
            </a:pPr>
            <a:endParaRPr lang="en-US" dirty="0"/>
          </a:p>
        </p:txBody>
      </p:sp>
      <p:pic>
        <p:nvPicPr>
          <p:cNvPr id="4" name="Picture 3" descr="laic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80" y="1408197"/>
            <a:ext cx="4324220" cy="360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9133" y="5015448"/>
            <a:ext cx="88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LAICO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9724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7277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Rastreamento</a:t>
            </a:r>
            <a:r>
              <a:rPr lang="en-US" dirty="0" smtClean="0"/>
              <a:t> - </a:t>
            </a:r>
            <a:r>
              <a:rPr lang="en-US" sz="3200" b="1" dirty="0" err="1" smtClean="0"/>
              <a:t>Detecção</a:t>
            </a:r>
            <a:endParaRPr lang="en-US" sz="3200" b="1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" y="4992759"/>
            <a:ext cx="2156174" cy="1459657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36" y="4992758"/>
            <a:ext cx="2156174" cy="1459657"/>
          </a:xfrm>
          <a:prstGeom prst="rect">
            <a:avLst/>
          </a:prstGeom>
        </p:spPr>
      </p:pic>
      <p:pic>
        <p:nvPicPr>
          <p:cNvPr id="7" name="Picture 6" descr="3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93" y="4992758"/>
            <a:ext cx="2166727" cy="1459658"/>
          </a:xfrm>
          <a:prstGeom prst="rect">
            <a:avLst/>
          </a:prstGeom>
        </p:spPr>
      </p:pic>
      <p:pic>
        <p:nvPicPr>
          <p:cNvPr id="8" name="Picture 7" descr="4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35" y="4992758"/>
            <a:ext cx="2160656" cy="1459657"/>
          </a:xfrm>
          <a:prstGeom prst="rect">
            <a:avLst/>
          </a:prstGeom>
        </p:spPr>
      </p:pic>
      <p:pic>
        <p:nvPicPr>
          <p:cNvPr id="3" name="Picture 2" descr="laico-teste-detecca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901" y="1462158"/>
            <a:ext cx="4232334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3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25488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Rastreamento</a:t>
            </a:r>
            <a:r>
              <a:rPr lang="en-US" dirty="0" smtClean="0"/>
              <a:t> - </a:t>
            </a:r>
            <a:r>
              <a:rPr lang="en-US" sz="3200" b="1" dirty="0" err="1" smtClean="0"/>
              <a:t>Oclusão</a:t>
            </a:r>
            <a:endParaRPr lang="en-US" sz="3200" b="1" dirty="0"/>
          </a:p>
        </p:txBody>
      </p:sp>
      <p:pic>
        <p:nvPicPr>
          <p:cNvPr id="5" name="Picture 4" descr="oclusao_corretamente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97" y="1915762"/>
            <a:ext cx="3243571" cy="2160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4842" y="4126209"/>
            <a:ext cx="175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Oclusão parcial</a:t>
            </a:r>
            <a:endParaRPr lang="pt-BR" dirty="0"/>
          </a:p>
        </p:txBody>
      </p:sp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2" y="1915762"/>
            <a:ext cx="1829725" cy="1227504"/>
          </a:xfrm>
          <a:prstGeom prst="rect">
            <a:avLst/>
          </a:prstGeom>
        </p:spPr>
      </p:pic>
      <p:pic>
        <p:nvPicPr>
          <p:cNvPr id="8" name="Picture 7" descr="2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3" y="1915762"/>
            <a:ext cx="1819564" cy="1227504"/>
          </a:xfrm>
          <a:prstGeom prst="rect">
            <a:avLst/>
          </a:prstGeom>
        </p:spPr>
      </p:pic>
      <p:pic>
        <p:nvPicPr>
          <p:cNvPr id="9" name="Picture 8" descr="3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2" y="3288454"/>
            <a:ext cx="1829725" cy="1238583"/>
          </a:xfrm>
          <a:prstGeom prst="rect">
            <a:avLst/>
          </a:prstGeom>
        </p:spPr>
      </p:pic>
      <p:pic>
        <p:nvPicPr>
          <p:cNvPr id="10" name="Picture 9" descr="4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3" y="3288453"/>
            <a:ext cx="1819564" cy="1226673"/>
          </a:xfrm>
          <a:prstGeom prst="rect">
            <a:avLst/>
          </a:prstGeom>
        </p:spPr>
      </p:pic>
      <p:pic>
        <p:nvPicPr>
          <p:cNvPr id="11" name="Picture 10" descr="5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2" y="4692776"/>
            <a:ext cx="1829725" cy="1230067"/>
          </a:xfrm>
          <a:prstGeom prst="rect">
            <a:avLst/>
          </a:prstGeom>
        </p:spPr>
      </p:pic>
      <p:pic>
        <p:nvPicPr>
          <p:cNvPr id="12" name="Picture 11" descr="6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2" y="4692775"/>
            <a:ext cx="1823363" cy="12300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89995" y="6230658"/>
            <a:ext cx="239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Oclusão momentânea</a:t>
            </a:r>
            <a:endParaRPr lang="pt-BR" dirty="0"/>
          </a:p>
        </p:txBody>
      </p:sp>
      <p:sp>
        <p:nvSpPr>
          <p:cNvPr id="15" name="TextBox 14"/>
          <p:cNvSpPr txBox="1"/>
          <p:nvPr/>
        </p:nvSpPr>
        <p:spPr>
          <a:xfrm>
            <a:off x="4560992" y="1823052"/>
            <a:ext cx="297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1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31600" y="1823052"/>
            <a:ext cx="32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2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60992" y="3188123"/>
            <a:ext cx="32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3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30134" y="3194900"/>
            <a:ext cx="33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4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38225" y="4616809"/>
            <a:ext cx="32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5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0639" y="4616809"/>
            <a:ext cx="33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6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44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87" y="484779"/>
            <a:ext cx="8741901" cy="1066800"/>
          </a:xfrm>
        </p:spPr>
        <p:txBody>
          <a:bodyPr/>
          <a:lstStyle/>
          <a:p>
            <a:r>
              <a:rPr lang="en-US" dirty="0"/>
              <a:t>Testes – </a:t>
            </a:r>
            <a:r>
              <a:rPr lang="en-US" dirty="0" err="1"/>
              <a:t>Rastreamento</a:t>
            </a:r>
            <a:r>
              <a:rPr lang="en-US" dirty="0"/>
              <a:t> </a:t>
            </a:r>
            <a:r>
              <a:rPr lang="en-US" b="1" dirty="0" smtClean="0"/>
              <a:t>- </a:t>
            </a:r>
            <a:r>
              <a:rPr lang="en-US" sz="3600" b="1" dirty="0" err="1" smtClean="0"/>
              <a:t>Interferências</a:t>
            </a:r>
            <a:endParaRPr lang="en-US" sz="3600" dirty="0"/>
          </a:p>
        </p:txBody>
      </p:sp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78" y="2404483"/>
            <a:ext cx="3640683" cy="2444094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06" y="2404483"/>
            <a:ext cx="3645688" cy="2444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1705" y="4950554"/>
            <a:ext cx="2439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Interação com objetos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5154292" y="4950554"/>
            <a:ext cx="267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Interação entre usuários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4787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uarios-rastreado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50" y="1774076"/>
            <a:ext cx="6573122" cy="441875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Rastreamento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869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z</a:t>
            </a:r>
            <a:endParaRPr lang="en-US" sz="3600" b="1" dirty="0"/>
          </a:p>
        </p:txBody>
      </p:sp>
      <p:pic>
        <p:nvPicPr>
          <p:cNvPr id="5" name="Picture 4" descr="Captura de tela 2011-12-03 às 18.24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45" y="4966779"/>
            <a:ext cx="5496361" cy="1891221"/>
          </a:xfrm>
          <a:prstGeom prst="rect">
            <a:avLst/>
          </a:prstGeom>
        </p:spPr>
      </p:pic>
      <p:pic>
        <p:nvPicPr>
          <p:cNvPr id="6" name="Picture 5" descr="eixoz-imgs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51" y="1527139"/>
            <a:ext cx="6610348" cy="318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7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z</a:t>
            </a:r>
            <a:endParaRPr lang="en-US" sz="3600" b="1" dirty="0"/>
          </a:p>
        </p:txBody>
      </p:sp>
      <p:pic>
        <p:nvPicPr>
          <p:cNvPr id="5" name="Picture 4" descr="grafico-eixo-z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42" y="1413317"/>
            <a:ext cx="7197234" cy="5444683"/>
          </a:xfrm>
          <a:prstGeom prst="rect">
            <a:avLst/>
          </a:prstGeom>
        </p:spPr>
      </p:pic>
      <p:cxnSp>
        <p:nvCxnSpPr>
          <p:cNvPr id="3" name="Conector reto 2"/>
          <p:cNvCxnSpPr/>
          <p:nvPr/>
        </p:nvCxnSpPr>
        <p:spPr>
          <a:xfrm>
            <a:off x="6096000" y="2219325"/>
            <a:ext cx="0" cy="4000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o explicativo retangular com cantos arredondados 11"/>
          <p:cNvSpPr/>
          <p:nvPr/>
        </p:nvSpPr>
        <p:spPr>
          <a:xfrm>
            <a:off x="7353300" y="6219825"/>
            <a:ext cx="1333500" cy="612648"/>
          </a:xfrm>
          <a:prstGeom prst="wedgeRoundRectCallout">
            <a:avLst>
              <a:gd name="adj1" fmla="val -144077"/>
              <a:gd name="adj2" fmla="val -50996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4,057m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505700" y="3305175"/>
            <a:ext cx="1458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&lt; 3,21mm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&gt; 111,75mm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53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1071"/>
            <a:ext cx="8229600" cy="5802767"/>
          </a:xfrm>
        </p:spPr>
        <p:txBody>
          <a:bodyPr/>
          <a:lstStyle/>
          <a:p>
            <a:r>
              <a:rPr lang="pt-BR" dirty="0" smtClean="0"/>
              <a:t>Ambientes Inteligentes</a:t>
            </a:r>
            <a:endParaRPr lang="pt-BR" dirty="0"/>
          </a:p>
        </p:txBody>
      </p:sp>
      <p:pic>
        <p:nvPicPr>
          <p:cNvPr id="4" name="Picture 4" descr="Frigidaire FAA055P7A - 5,200 BTU Mini Compact Room Air Conditioner"/>
          <p:cNvPicPr>
            <a:picLocks noChangeAspect="1" noChangeArrowheads="1"/>
          </p:cNvPicPr>
          <p:nvPr/>
        </p:nvPicPr>
        <p:blipFill>
          <a:blip r:embed="rId3" cstate="print"/>
          <a:srcRect t="17182" b="17528"/>
          <a:stretch>
            <a:fillRect/>
          </a:stretch>
        </p:blipFill>
        <p:spPr bwMode="auto">
          <a:xfrm>
            <a:off x="4089453" y="2890912"/>
            <a:ext cx="871364" cy="568914"/>
          </a:xfrm>
          <a:prstGeom prst="rect">
            <a:avLst/>
          </a:prstGeom>
          <a:noFill/>
          <a:ln w="127000" cmpd="thickThin">
            <a:noFill/>
          </a:ln>
        </p:spPr>
      </p:pic>
      <p:pic>
        <p:nvPicPr>
          <p:cNvPr id="5" name="Picture 2" descr="http://darow.files.wordpress.com/2010/03/google-nexus-one.jpg"/>
          <p:cNvPicPr>
            <a:picLocks noChangeAspect="1" noChangeArrowheads="1"/>
          </p:cNvPicPr>
          <p:nvPr/>
        </p:nvPicPr>
        <p:blipFill>
          <a:blip r:embed="rId4" cstate="print"/>
          <a:srcRect l="7560" r="6761"/>
          <a:stretch>
            <a:fillRect/>
          </a:stretch>
        </p:blipFill>
        <p:spPr bwMode="auto">
          <a:xfrm>
            <a:off x="3683211" y="3069353"/>
            <a:ext cx="504056" cy="980515"/>
          </a:xfrm>
          <a:prstGeom prst="rect">
            <a:avLst/>
          </a:prstGeom>
          <a:noFill/>
          <a:ln w="127000" cmpd="thickThin">
            <a:noFill/>
          </a:ln>
        </p:spPr>
      </p:pic>
      <p:pic>
        <p:nvPicPr>
          <p:cNvPr id="7" name="Picture 6" descr="http://prosoft-informatica.com/loja/images/webcam2.jpg"/>
          <p:cNvPicPr>
            <a:picLocks noChangeAspect="1" noChangeArrowheads="1"/>
          </p:cNvPicPr>
          <p:nvPr/>
        </p:nvPicPr>
        <p:blipFill>
          <a:blip r:embed="rId5" cstate="print"/>
          <a:srcRect l="26460" t="4725" r="28181" b="5501"/>
          <a:stretch>
            <a:fillRect/>
          </a:stretch>
        </p:blipFill>
        <p:spPr bwMode="auto">
          <a:xfrm>
            <a:off x="4932362" y="3067955"/>
            <a:ext cx="466157" cy="738082"/>
          </a:xfrm>
          <a:prstGeom prst="rect">
            <a:avLst/>
          </a:prstGeom>
          <a:noFill/>
          <a:ln w="127000" cmpd="thickThin">
            <a:noFill/>
          </a:ln>
        </p:spPr>
      </p:pic>
      <p:pic>
        <p:nvPicPr>
          <p:cNvPr id="8" name="Picture 8" descr="http://www.geeky-gadgets.com/wp-content/uploads/2009/03/16000-dollar-pc_1.jpg"/>
          <p:cNvPicPr>
            <a:picLocks noChangeAspect="1" noChangeArrowheads="1"/>
          </p:cNvPicPr>
          <p:nvPr/>
        </p:nvPicPr>
        <p:blipFill>
          <a:blip r:embed="rId6" cstate="print"/>
          <a:srcRect l="6667" t="1052" r="4444" b="2174"/>
          <a:stretch>
            <a:fillRect/>
          </a:stretch>
        </p:blipFill>
        <p:spPr bwMode="auto">
          <a:xfrm>
            <a:off x="4267406" y="3581816"/>
            <a:ext cx="693411" cy="936104"/>
          </a:xfrm>
          <a:prstGeom prst="rect">
            <a:avLst/>
          </a:prstGeom>
          <a:noFill/>
          <a:ln w="127000" cmpd="thickThin"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890492" y="3152580"/>
            <a:ext cx="51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/>
              <a:t>+</a:t>
            </a:r>
            <a:endParaRPr lang="pt-BR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5510335" y="3271674"/>
            <a:ext cx="51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/>
              <a:t>+</a:t>
            </a:r>
            <a:endParaRPr lang="pt-BR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6241129" y="3271674"/>
            <a:ext cx="1669143" cy="7078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6431629" y="3436705"/>
            <a:ext cx="126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>
                    <a:lumMod val="95000"/>
                  </a:schemeClr>
                </a:solidFill>
              </a:rPr>
              <a:t>Aplicações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4" name="Picture 13" descr="bigstockphoto_Symbol_Person_Choice_Silhouett_24209603-300x300.jp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34" y="2923235"/>
            <a:ext cx="1664162" cy="1346574"/>
          </a:xfrm>
          <a:prstGeom prst="rect">
            <a:avLst/>
          </a:prstGeom>
        </p:spPr>
      </p:pic>
      <p:pic>
        <p:nvPicPr>
          <p:cNvPr id="19" name="Picture 18" descr="740px-Curly_Brackets_sv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246" y="4363117"/>
            <a:ext cx="6045400" cy="101857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35636" y="5551714"/>
            <a:ext cx="2889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rgbClr val="1B2859"/>
                </a:solidFill>
              </a:rPr>
              <a:t>Middleware</a:t>
            </a:r>
            <a:endParaRPr lang="pt-BR" sz="4000" dirty="0">
              <a:solidFill>
                <a:srgbClr val="1B28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120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x</a:t>
            </a:r>
            <a:endParaRPr lang="en-US" sz="3600" b="1" dirty="0"/>
          </a:p>
        </p:txBody>
      </p:sp>
      <p:pic>
        <p:nvPicPr>
          <p:cNvPr id="5" name="Picture 4" descr="eixox-imgs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3" y="1486684"/>
            <a:ext cx="5722626" cy="2644911"/>
          </a:xfrm>
          <a:prstGeom prst="rect">
            <a:avLst/>
          </a:prstGeom>
        </p:spPr>
      </p:pic>
      <p:pic>
        <p:nvPicPr>
          <p:cNvPr id="7" name="Picture 6" descr="Captura de tela 2011-12-03 às 18.35.03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711" y="4273412"/>
            <a:ext cx="5101641" cy="24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3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fico-eixo-x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25" r="-11425"/>
          <a:stretch>
            <a:fillRect/>
          </a:stretch>
        </p:blipFill>
        <p:spPr>
          <a:xfrm>
            <a:off x="457200" y="1353522"/>
            <a:ext cx="8229600" cy="5220316"/>
          </a:xfr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x</a:t>
            </a:r>
            <a:endParaRPr lang="en-US" sz="36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7505700" y="3305175"/>
            <a:ext cx="1458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&lt; 27,19mm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&gt; 79,29mm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207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- </a:t>
            </a:r>
            <a:r>
              <a:rPr lang="en-US" dirty="0" err="1" smtClean="0"/>
              <a:t>Identificação</a:t>
            </a:r>
            <a:endParaRPr lang="en-US" dirty="0"/>
          </a:p>
        </p:txBody>
      </p:sp>
      <p:pic>
        <p:nvPicPr>
          <p:cNvPr id="4" name="Content Placeholder 3" descr="Captura de tela 2011-12-03 às 18.47.25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08" b="-6508"/>
          <a:stretch>
            <a:fillRect/>
          </a:stretch>
        </p:blipFill>
        <p:spPr>
          <a:xfrm>
            <a:off x="1446167" y="1354084"/>
            <a:ext cx="6081843" cy="3645118"/>
          </a:xfrm>
        </p:spPr>
      </p:pic>
      <p:sp>
        <p:nvSpPr>
          <p:cNvPr id="5" name="TextBox 4"/>
          <p:cNvSpPr txBox="1"/>
          <p:nvPr/>
        </p:nvSpPr>
        <p:spPr>
          <a:xfrm>
            <a:off x="3281689" y="5108155"/>
            <a:ext cx="2569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Verdadeiro Positivo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Verdadeiro Negativo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Falso Negativo</a:t>
            </a:r>
            <a:endParaRPr lang="pt-BR" dirty="0"/>
          </a:p>
        </p:txBody>
      </p:sp>
      <p:sp>
        <p:nvSpPr>
          <p:cNvPr id="3" name="Retângulo de cantos arredondados 2"/>
          <p:cNvSpPr/>
          <p:nvPr/>
        </p:nvSpPr>
        <p:spPr>
          <a:xfrm>
            <a:off x="4194315" y="3419475"/>
            <a:ext cx="706582" cy="3714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100" dirty="0" smtClean="0"/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799721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aptura de tela 2011-12-03 às 18.52.56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67" b="-7667"/>
          <a:stretch>
            <a:fillRect/>
          </a:stretch>
        </p:blipFill>
        <p:spPr>
          <a:xfrm>
            <a:off x="1316383" y="1233686"/>
            <a:ext cx="6878570" cy="421551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Identificação</a:t>
            </a:r>
            <a:r>
              <a:rPr lang="en-US" dirty="0" smtClean="0"/>
              <a:t> – 1º </a:t>
            </a:r>
            <a:r>
              <a:rPr lang="en-US" dirty="0" err="1" smtClean="0"/>
              <a:t>Conjunto</a:t>
            </a:r>
            <a:endParaRPr lang="en-US" dirty="0"/>
          </a:p>
        </p:txBody>
      </p:sp>
      <p:pic>
        <p:nvPicPr>
          <p:cNvPr id="8" name="Picture 7" descr="Captura de tela 2011-12-03 às 18.53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9" y="5449199"/>
            <a:ext cx="3873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8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Identificação</a:t>
            </a:r>
            <a:r>
              <a:rPr lang="en-US" dirty="0" smtClean="0"/>
              <a:t> – 2º </a:t>
            </a:r>
            <a:r>
              <a:rPr lang="en-US" dirty="0" err="1" smtClean="0"/>
              <a:t>Conjunto</a:t>
            </a:r>
            <a:endParaRPr lang="en-US" dirty="0"/>
          </a:p>
        </p:txBody>
      </p:sp>
      <p:pic>
        <p:nvPicPr>
          <p:cNvPr id="5" name="Picture 4" descr="Captura de tela 2011-12-03 às 18.5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63" y="1625746"/>
            <a:ext cx="7123073" cy="3777983"/>
          </a:xfrm>
          <a:prstGeom prst="rect">
            <a:avLst/>
          </a:prstGeom>
        </p:spPr>
      </p:pic>
      <p:pic>
        <p:nvPicPr>
          <p:cNvPr id="6" name="Picture 5" descr="Captura de tela 2011-12-03 às 18.53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56" y="5564308"/>
            <a:ext cx="3695700" cy="101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34989" y="5569636"/>
            <a:ext cx="97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AE0000"/>
                </a:solidFill>
              </a:rPr>
              <a:t>+8,87%</a:t>
            </a:r>
            <a:endParaRPr lang="pt-BR" dirty="0">
              <a:solidFill>
                <a:srgbClr val="AE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26169" y="5838821"/>
            <a:ext cx="96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AE0000"/>
                </a:solidFill>
              </a:rPr>
              <a:t>-11,27%</a:t>
            </a:r>
            <a:endParaRPr lang="pt-BR" dirty="0">
              <a:solidFill>
                <a:srgbClr val="AE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14696" y="6141637"/>
            <a:ext cx="84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AE0000"/>
                </a:solidFill>
              </a:rPr>
              <a:t>+2,4%</a:t>
            </a:r>
            <a:endParaRPr lang="pt-BR" dirty="0">
              <a:solidFill>
                <a:srgbClr val="AE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883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Integração</a:t>
            </a:r>
            <a:endParaRPr lang="en-US" dirty="0"/>
          </a:p>
        </p:txBody>
      </p:sp>
      <p:pic>
        <p:nvPicPr>
          <p:cNvPr id="5" name="Picture 4" descr="twe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00" y="2136909"/>
            <a:ext cx="6883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1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539026" y="3046301"/>
            <a:ext cx="2101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Conclusão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170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err="1" smtClean="0"/>
              <a:t>Conclusão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606149" y="2252780"/>
            <a:ext cx="1915593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Sistema TRUE</a:t>
            </a:r>
            <a:endParaRPr lang="pt-BR" b="1" dirty="0"/>
          </a:p>
        </p:txBody>
      </p:sp>
      <p:sp>
        <p:nvSpPr>
          <p:cNvPr id="8" name="Rounded Rectangle 7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Rastreamento</a:t>
            </a:r>
            <a:endParaRPr lang="pt-BR" dirty="0"/>
          </a:p>
        </p:txBody>
      </p:sp>
      <p:sp>
        <p:nvSpPr>
          <p:cNvPr id="9" name="Rounded Rectangle 8"/>
          <p:cNvSpPr/>
          <p:nvPr/>
        </p:nvSpPr>
        <p:spPr>
          <a:xfrm>
            <a:off x="3606149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Localização</a:t>
            </a:r>
            <a:endParaRPr lang="pt-BR" dirty="0"/>
          </a:p>
        </p:txBody>
      </p:sp>
      <p:sp>
        <p:nvSpPr>
          <p:cNvPr id="10" name="Rounded Rectangle 9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Identificação</a:t>
            </a:r>
            <a:endParaRPr lang="pt-BR" dirty="0"/>
          </a:p>
        </p:txBody>
      </p:sp>
      <p:sp>
        <p:nvSpPr>
          <p:cNvPr id="11" name="Right Arrow 10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ight Arrow 11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ight Arrow 12"/>
          <p:cNvSpPr/>
          <p:nvPr/>
        </p:nvSpPr>
        <p:spPr>
          <a:xfrm rot="5400000">
            <a:off x="4058839" y="3692213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66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561291" y="2830858"/>
            <a:ext cx="205664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Trabalhos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Futuros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3444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218" y="1625746"/>
            <a:ext cx="8589818" cy="494809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Com o </a:t>
            </a:r>
            <a:r>
              <a:rPr lang="en-US" dirty="0" err="1" smtClean="0"/>
              <a:t>Sistema</a:t>
            </a:r>
            <a:r>
              <a:rPr lang="en-US" dirty="0" smtClean="0"/>
              <a:t> TRUE </a:t>
            </a:r>
            <a:r>
              <a:rPr lang="en-US" dirty="0" err="1" smtClean="0"/>
              <a:t>tornou</a:t>
            </a:r>
            <a:r>
              <a:rPr lang="en-US" dirty="0" smtClean="0"/>
              <a:t>-se </a:t>
            </a:r>
            <a:r>
              <a:rPr lang="en-US" dirty="0" err="1" smtClean="0"/>
              <a:t>possível</a:t>
            </a:r>
            <a:r>
              <a:rPr lang="en-US" dirty="0" smtClean="0"/>
              <a:t> o </a:t>
            </a:r>
            <a:r>
              <a:rPr lang="en-US" dirty="0" err="1" smtClean="0"/>
              <a:t>desenvolvimento</a:t>
            </a:r>
            <a:r>
              <a:rPr lang="en-US" dirty="0" smtClean="0"/>
              <a:t> de:</a:t>
            </a:r>
          </a:p>
          <a:p>
            <a:pPr lvl="1"/>
            <a:r>
              <a:rPr lang="en-US" dirty="0" err="1" smtClean="0"/>
              <a:t>Aplicações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reconfiguração</a:t>
            </a:r>
            <a:r>
              <a:rPr lang="en-US" dirty="0"/>
              <a:t> </a:t>
            </a:r>
            <a:r>
              <a:rPr lang="en-US" dirty="0" err="1"/>
              <a:t>automática</a:t>
            </a:r>
            <a:r>
              <a:rPr lang="en-US" dirty="0"/>
              <a:t> de </a:t>
            </a:r>
            <a:r>
              <a:rPr lang="en-US" dirty="0" err="1" smtClean="0"/>
              <a:t>serviços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stabelecimento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contextos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efinição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perfis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O </a:t>
            </a:r>
            <a:r>
              <a:rPr lang="en-US" dirty="0" err="1" smtClean="0"/>
              <a:t>Sistema</a:t>
            </a:r>
            <a:r>
              <a:rPr lang="en-US" dirty="0" smtClean="0"/>
              <a:t> TRUE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melhorado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algumas</a:t>
            </a:r>
            <a:r>
              <a:rPr lang="en-US" dirty="0" smtClean="0"/>
              <a:t> de </a:t>
            </a:r>
            <a:r>
              <a:rPr lang="en-US" dirty="0" err="1" smtClean="0"/>
              <a:t>suas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Múltiplos</a:t>
            </a:r>
            <a:r>
              <a:rPr lang="en-US" dirty="0" smtClean="0"/>
              <a:t> </a:t>
            </a:r>
            <a:r>
              <a:rPr lang="en-US" dirty="0" err="1" smtClean="0"/>
              <a:t>Kinects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Reconhecimento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Estudos</a:t>
            </a:r>
            <a:r>
              <a:rPr lang="en-US" dirty="0" smtClean="0"/>
              <a:t> de </a:t>
            </a:r>
            <a:r>
              <a:rPr lang="en-US" dirty="0" err="1" smtClean="0"/>
              <a:t>novas</a:t>
            </a:r>
            <a:r>
              <a:rPr lang="en-US" dirty="0" smtClean="0"/>
              <a:t> </a:t>
            </a:r>
            <a:r>
              <a:rPr lang="en-US" dirty="0" err="1" smtClean="0"/>
              <a:t>formas</a:t>
            </a:r>
            <a:r>
              <a:rPr lang="en-US" dirty="0" smtClean="0"/>
              <a:t> de </a:t>
            </a:r>
            <a:r>
              <a:rPr lang="en-US" dirty="0" err="1" smtClean="0"/>
              <a:t>cadastros</a:t>
            </a:r>
            <a:r>
              <a:rPr lang="en-US" dirty="0" smtClean="0"/>
              <a:t> de </a:t>
            </a:r>
            <a:r>
              <a:rPr lang="en-US" dirty="0" err="1" smtClean="0"/>
              <a:t>usuários</a:t>
            </a:r>
            <a:r>
              <a:rPr lang="en-US" dirty="0" smtClean="0"/>
              <a:t>;</a:t>
            </a:r>
          </a:p>
          <a:p>
            <a:pPr lvl="2"/>
            <a:r>
              <a:rPr lang="en-US" dirty="0" err="1"/>
              <a:t>Estudos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 </a:t>
            </a:r>
            <a:r>
              <a:rPr lang="en-US" dirty="0" err="1"/>
              <a:t>utilização</a:t>
            </a:r>
            <a:r>
              <a:rPr lang="en-US" dirty="0"/>
              <a:t> de </a:t>
            </a:r>
            <a:r>
              <a:rPr lang="en-US" dirty="0" err="1"/>
              <a:t>novos</a:t>
            </a:r>
            <a:r>
              <a:rPr lang="en-US" dirty="0"/>
              <a:t> </a:t>
            </a:r>
            <a:r>
              <a:rPr lang="en-US" dirty="0" err="1"/>
              <a:t>classificadores</a:t>
            </a:r>
            <a:r>
              <a:rPr lang="en-US" dirty="0"/>
              <a:t> (</a:t>
            </a:r>
            <a:r>
              <a:rPr lang="en-US" dirty="0" err="1"/>
              <a:t>perfil</a:t>
            </a:r>
            <a:r>
              <a:rPr lang="en-US" dirty="0" smtClean="0"/>
              <a:t>);</a:t>
            </a:r>
          </a:p>
          <a:p>
            <a:pPr lvl="2"/>
            <a:r>
              <a:rPr lang="en-US" dirty="0" err="1" smtClean="0"/>
              <a:t>Novas</a:t>
            </a:r>
            <a:r>
              <a:rPr lang="en-US" dirty="0" smtClean="0"/>
              <a:t> </a:t>
            </a:r>
            <a:r>
              <a:rPr lang="en-US" dirty="0" err="1" smtClean="0"/>
              <a:t>técnicas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utilizam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dados de </a:t>
            </a:r>
            <a:r>
              <a:rPr lang="en-US" dirty="0" err="1" smtClean="0"/>
              <a:t>profundidade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Futuros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80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martRoom2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3" y="1371600"/>
            <a:ext cx="8670396" cy="52022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3857"/>
            <a:ext cx="8229600" cy="5829981"/>
          </a:xfrm>
        </p:spPr>
        <p:txBody>
          <a:bodyPr/>
          <a:lstStyle/>
          <a:p>
            <a:r>
              <a:rPr lang="en-US" dirty="0" err="1" smtClean="0"/>
              <a:t>Informações</a:t>
            </a:r>
            <a:r>
              <a:rPr lang="en-US" dirty="0" smtClean="0"/>
              <a:t> de </a:t>
            </a:r>
            <a:r>
              <a:rPr lang="en-US" dirty="0" err="1" smtClean="0"/>
              <a:t>Contexto</a:t>
            </a:r>
            <a:endParaRPr lang="en-US" dirty="0" smtClean="0"/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74758" y="1501853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Temperatura</a:t>
            </a:r>
            <a:endParaRPr lang="pt-BR" dirty="0"/>
          </a:p>
        </p:txBody>
      </p:sp>
      <p:sp>
        <p:nvSpPr>
          <p:cNvPr id="8" name="Rounded Rectangle 7"/>
          <p:cNvSpPr/>
          <p:nvPr/>
        </p:nvSpPr>
        <p:spPr>
          <a:xfrm>
            <a:off x="574758" y="2038418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Luminosidade</a:t>
            </a:r>
            <a:endParaRPr lang="pt-BR" dirty="0"/>
          </a:p>
        </p:txBody>
      </p:sp>
      <p:sp>
        <p:nvSpPr>
          <p:cNvPr id="9" name="Rounded Rectangle 8"/>
          <p:cNvSpPr/>
          <p:nvPr/>
        </p:nvSpPr>
        <p:spPr>
          <a:xfrm>
            <a:off x="3239410" y="3021681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Quantidade</a:t>
            </a:r>
            <a:endParaRPr lang="pt-BR" dirty="0"/>
          </a:p>
        </p:txBody>
      </p:sp>
      <p:sp>
        <p:nvSpPr>
          <p:cNvPr id="10" name="Rounded Rectangle 9"/>
          <p:cNvSpPr/>
          <p:nvPr/>
        </p:nvSpPr>
        <p:spPr>
          <a:xfrm>
            <a:off x="3239410" y="3606512"/>
            <a:ext cx="1715008" cy="94674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Frequência de entrada e saída</a:t>
            </a:r>
            <a:endParaRPr lang="pt-BR" dirty="0"/>
          </a:p>
        </p:txBody>
      </p:sp>
      <p:sp>
        <p:nvSpPr>
          <p:cNvPr id="11" name="Rounded Rectangle 10"/>
          <p:cNvSpPr/>
          <p:nvPr/>
        </p:nvSpPr>
        <p:spPr>
          <a:xfrm>
            <a:off x="3239410" y="5170324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Quem são?</a:t>
            </a:r>
            <a:endParaRPr lang="pt-BR" dirty="0"/>
          </a:p>
        </p:txBody>
      </p:sp>
      <p:sp>
        <p:nvSpPr>
          <p:cNvPr id="12" name="Rounded Rectangle 11"/>
          <p:cNvSpPr/>
          <p:nvPr/>
        </p:nvSpPr>
        <p:spPr>
          <a:xfrm>
            <a:off x="3239410" y="4604246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Onde estão?</a:t>
            </a:r>
            <a:endParaRPr lang="pt-BR" dirty="0"/>
          </a:p>
        </p:txBody>
      </p:sp>
      <p:sp>
        <p:nvSpPr>
          <p:cNvPr id="13" name="Rounded Rectangle 12"/>
          <p:cNvSpPr/>
          <p:nvPr/>
        </p:nvSpPr>
        <p:spPr>
          <a:xfrm>
            <a:off x="3239410" y="5722392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 que estão fazendo?</a:t>
            </a:r>
            <a:endParaRPr lang="pt-BR" dirty="0"/>
          </a:p>
        </p:txBody>
      </p:sp>
      <p:sp>
        <p:nvSpPr>
          <p:cNvPr id="14" name="Rounded Rectangle 13"/>
          <p:cNvSpPr/>
          <p:nvPr/>
        </p:nvSpPr>
        <p:spPr>
          <a:xfrm>
            <a:off x="574758" y="2548875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Umidade</a:t>
            </a:r>
            <a:endParaRPr lang="pt-BR" dirty="0"/>
          </a:p>
        </p:txBody>
      </p:sp>
      <p:sp>
        <p:nvSpPr>
          <p:cNvPr id="16" name="Rounded Rectangle 15"/>
          <p:cNvSpPr/>
          <p:nvPr/>
        </p:nvSpPr>
        <p:spPr>
          <a:xfrm>
            <a:off x="380838" y="4715400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Usuários</a:t>
            </a:r>
            <a:endParaRPr lang="pt-BR" dirty="0"/>
          </a:p>
        </p:txBody>
      </p:sp>
      <p:sp>
        <p:nvSpPr>
          <p:cNvPr id="18" name="Right Arrow 17"/>
          <p:cNvSpPr/>
          <p:nvPr/>
        </p:nvSpPr>
        <p:spPr>
          <a:xfrm rot="18419709">
            <a:off x="1935703" y="3791099"/>
            <a:ext cx="1356375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 rot="19588835">
            <a:off x="2286614" y="4388856"/>
            <a:ext cx="952144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 rot="20737042">
            <a:off x="2477314" y="4790167"/>
            <a:ext cx="711238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ight Arrow 20"/>
          <p:cNvSpPr/>
          <p:nvPr/>
        </p:nvSpPr>
        <p:spPr>
          <a:xfrm rot="853244">
            <a:off x="2402223" y="5221516"/>
            <a:ext cx="620570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ight Arrow 21"/>
          <p:cNvSpPr/>
          <p:nvPr/>
        </p:nvSpPr>
        <p:spPr>
          <a:xfrm rot="1230793">
            <a:off x="2275060" y="5584730"/>
            <a:ext cx="835113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04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orris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14" y="812801"/>
            <a:ext cx="4381500" cy="584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0572439">
            <a:off x="3451815" y="3186003"/>
            <a:ext cx="2047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Obrigado!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3907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269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465"/>
            <a:ext cx="8229600" cy="1066800"/>
          </a:xfrm>
        </p:spPr>
        <p:txBody>
          <a:bodyPr/>
          <a:lstStyle/>
          <a:p>
            <a:r>
              <a:rPr lang="en-US" dirty="0" err="1"/>
              <a:t>Rastreamento</a:t>
            </a:r>
            <a:r>
              <a:rPr lang="en-US" dirty="0"/>
              <a:t> - </a:t>
            </a:r>
            <a:r>
              <a:rPr lang="en-US" dirty="0" err="1"/>
              <a:t>R</a:t>
            </a:r>
            <a:r>
              <a:rPr lang="en-US" dirty="0" err="1" smtClean="0"/>
              <a:t>epresentação</a:t>
            </a:r>
            <a:endParaRPr lang="en-US" dirty="0"/>
          </a:p>
        </p:txBody>
      </p:sp>
      <p:pic>
        <p:nvPicPr>
          <p:cNvPr id="12" name="Picture 11" descr="representaca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75" y="1856621"/>
            <a:ext cx="7475345" cy="39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0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74" y="719649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Identificação</a:t>
            </a:r>
            <a:r>
              <a:rPr lang="en-US" dirty="0"/>
              <a:t> – </a:t>
            </a:r>
            <a:r>
              <a:rPr lang="en-US" dirty="0" err="1"/>
              <a:t>Reconhecimento</a:t>
            </a:r>
            <a:r>
              <a:rPr lang="en-US" dirty="0"/>
              <a:t> Facial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3404"/>
            <a:ext cx="8229600" cy="4880434"/>
          </a:xfrm>
        </p:spPr>
        <p:txBody>
          <a:bodyPr/>
          <a:lstStyle/>
          <a:p>
            <a:r>
              <a:rPr lang="en-US" dirty="0" err="1" smtClean="0"/>
              <a:t>Distâncias</a:t>
            </a:r>
            <a:r>
              <a:rPr lang="en-US" dirty="0" smtClean="0"/>
              <a:t> entre </a:t>
            </a:r>
            <a:r>
              <a:rPr lang="en-US" dirty="0" err="1" smtClean="0"/>
              <a:t>imagens</a:t>
            </a:r>
            <a:endParaRPr lang="en-US" dirty="0" smtClean="0"/>
          </a:p>
          <a:p>
            <a:pPr lvl="1"/>
            <a:r>
              <a:rPr lang="en-US" dirty="0" err="1" smtClean="0"/>
              <a:t>Euclidiana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Mahalanobis</a:t>
            </a:r>
            <a:endParaRPr lang="en-US" dirty="0"/>
          </a:p>
        </p:txBody>
      </p:sp>
      <p:pic>
        <p:nvPicPr>
          <p:cNvPr id="4" name="Picture 3" descr="graficoDistanciaEntrePonto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826" y="2804728"/>
            <a:ext cx="2719825" cy="214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0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ptura de tela 2011-12-03 às 15.47.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822" b="-31822"/>
          <a:stretch>
            <a:fillRect/>
          </a:stretch>
        </p:blipFill>
        <p:spPr>
          <a:xfrm>
            <a:off x="457200" y="1649413"/>
            <a:ext cx="8229600" cy="4924425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81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1223"/>
            <a:ext cx="8229600" cy="4682615"/>
          </a:xfrm>
        </p:spPr>
        <p:txBody>
          <a:bodyPr/>
          <a:lstStyle/>
          <a:p>
            <a:r>
              <a:rPr lang="en-US" dirty="0" err="1" smtClean="0"/>
              <a:t>Número</a:t>
            </a:r>
            <a:r>
              <a:rPr lang="en-US" dirty="0" smtClean="0"/>
              <a:t> total de </a:t>
            </a:r>
            <a:r>
              <a:rPr lang="en-US" dirty="0" err="1" smtClean="0"/>
              <a:t>vezes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reconhecido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nomes</a:t>
            </a:r>
            <a:r>
              <a:rPr lang="en-US" dirty="0" smtClean="0"/>
              <a:t> </a:t>
            </a:r>
            <a:r>
              <a:rPr lang="en-US" dirty="0" err="1" smtClean="0"/>
              <a:t>obtidos</a:t>
            </a:r>
            <a:r>
              <a:rPr lang="en-US" dirty="0" smtClean="0"/>
              <a:t>;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confiança</a:t>
            </a:r>
            <a:r>
              <a:rPr lang="en-US" dirty="0" smtClean="0"/>
              <a:t> </a:t>
            </a:r>
            <a:r>
              <a:rPr lang="en-US" dirty="0" err="1" smtClean="0"/>
              <a:t>média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nome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vezes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nome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obtido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688736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TRUE – </a:t>
            </a:r>
            <a:r>
              <a:rPr lang="en-US" dirty="0" err="1" smtClean="0"/>
              <a:t>Relação</a:t>
            </a:r>
            <a:r>
              <a:rPr lang="en-US" dirty="0" smtClean="0"/>
              <a:t> </a:t>
            </a:r>
            <a:r>
              <a:rPr lang="en-US" dirty="0" err="1" smtClean="0"/>
              <a:t>Rastreamento</a:t>
            </a:r>
            <a:r>
              <a:rPr lang="en-US" dirty="0" smtClean="0"/>
              <a:t> e                  	     </a:t>
            </a:r>
            <a:r>
              <a:rPr lang="en-US" dirty="0" err="1" smtClean="0"/>
              <a:t>Reconhecimento</a:t>
            </a:r>
            <a:endParaRPr lang="en-US" dirty="0"/>
          </a:p>
        </p:txBody>
      </p:sp>
      <p:pic>
        <p:nvPicPr>
          <p:cNvPr id="5" name="Picture 4" descr="Captura de tela 2011-12-03 às 16.42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303" y="4649546"/>
            <a:ext cx="6130809" cy="131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85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688736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TRUE – </a:t>
            </a:r>
            <a:r>
              <a:rPr lang="en-US" dirty="0" err="1" smtClean="0"/>
              <a:t>Relação</a:t>
            </a:r>
            <a:r>
              <a:rPr lang="en-US" dirty="0" smtClean="0"/>
              <a:t> </a:t>
            </a:r>
            <a:r>
              <a:rPr lang="en-US" dirty="0" err="1" smtClean="0"/>
              <a:t>Rastreamento</a:t>
            </a:r>
            <a:r>
              <a:rPr lang="en-US" dirty="0" smtClean="0"/>
              <a:t> e                  	     </a:t>
            </a:r>
            <a:r>
              <a:rPr lang="en-US" dirty="0" err="1" smtClean="0"/>
              <a:t>Reconhecimento</a:t>
            </a:r>
            <a:endParaRPr lang="en-US" dirty="0"/>
          </a:p>
        </p:txBody>
      </p:sp>
      <p:pic>
        <p:nvPicPr>
          <p:cNvPr id="5" name="Picture 4" descr="Captura de tela 2011-12-03 às 16.45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737" y="2122784"/>
            <a:ext cx="4320107" cy="1464094"/>
          </a:xfrm>
          <a:prstGeom prst="rect">
            <a:avLst/>
          </a:prstGeom>
        </p:spPr>
      </p:pic>
      <p:pic>
        <p:nvPicPr>
          <p:cNvPr id="6" name="Picture 5" descr="Captura de tela 2011-12-03 às 16.45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20" y="3651773"/>
            <a:ext cx="5602704" cy="1095959"/>
          </a:xfrm>
          <a:prstGeom prst="rect">
            <a:avLst/>
          </a:prstGeom>
        </p:spPr>
      </p:pic>
      <p:pic>
        <p:nvPicPr>
          <p:cNvPr id="7" name="Picture 6" descr="Captura de tela 2011-12-03 às 16.45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67" y="4853254"/>
            <a:ext cx="4193656" cy="108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8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 rot="20572439">
            <a:off x="3439875" y="2830858"/>
            <a:ext cx="229947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Objetivo do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Trabalho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328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3"/>
          <p:cNvSpPr/>
          <p:nvPr/>
        </p:nvSpPr>
        <p:spPr>
          <a:xfrm>
            <a:off x="6882547" y="1126236"/>
            <a:ext cx="1984368" cy="1253931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Middleware </a:t>
            </a:r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Trapezóide 23"/>
          <p:cNvSpPr/>
          <p:nvPr/>
        </p:nvSpPr>
        <p:spPr>
          <a:xfrm rot="3758356">
            <a:off x="4724745" y="782502"/>
            <a:ext cx="2001555" cy="4294775"/>
          </a:xfrm>
          <a:prstGeom prst="trapezoid">
            <a:avLst>
              <a:gd name="adj" fmla="val 50000"/>
            </a:avLst>
          </a:prstGeom>
          <a:solidFill>
            <a:schemeClr val="accent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57200" y="862175"/>
            <a:ext cx="4836146" cy="76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marL="657225" indent="-246063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ＭＳ Ｐゴシック" pitchFamily="-107" charset="-128"/>
                <a:cs typeface="+mn-cs"/>
              </a:defRPr>
            </a:lvl2pPr>
            <a:lvl3pPr marL="922338" indent="-2190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0"/>
              <a:buChar char=""/>
              <a:defRPr sz="2400" kern="1200">
                <a:solidFill>
                  <a:schemeClr val="accent1"/>
                </a:solidFill>
                <a:latin typeface="+mn-lt"/>
                <a:ea typeface="ＭＳ Ｐゴシック" pitchFamily="-107" charset="-128"/>
                <a:cs typeface="+mn-cs"/>
              </a:defRPr>
            </a:lvl3pPr>
            <a:lvl4pPr marL="1179513" indent="-20002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0"/>
              <a:buChar char=""/>
              <a:defRPr sz="2200" kern="1200">
                <a:solidFill>
                  <a:schemeClr val="accent1"/>
                </a:solidFill>
                <a:latin typeface="+mn-lt"/>
                <a:ea typeface="ＭＳ Ｐゴシック" pitchFamily="-107" charset="-128"/>
                <a:cs typeface="+mn-cs"/>
              </a:defRPr>
            </a:lvl4pPr>
            <a:lvl5pPr marL="1389063" indent="-182563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2000" kern="1200">
                <a:solidFill>
                  <a:srgbClr val="A04DA3"/>
                </a:solidFill>
                <a:latin typeface="+mn-lt"/>
                <a:ea typeface="ＭＳ Ｐゴシック" pitchFamily="-107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Objetivo do Trabalho</a:t>
            </a:r>
            <a:endParaRPr lang="en-US" dirty="0"/>
          </a:p>
        </p:txBody>
      </p:sp>
      <p:sp>
        <p:nvSpPr>
          <p:cNvPr id="16" name="Rounded Rectangle 4"/>
          <p:cNvSpPr/>
          <p:nvPr/>
        </p:nvSpPr>
        <p:spPr>
          <a:xfrm>
            <a:off x="3235336" y="2952768"/>
            <a:ext cx="3096192" cy="189387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Sistema </a:t>
            </a:r>
            <a:r>
              <a:rPr lang="pt-BR" b="1" dirty="0" smtClean="0">
                <a:solidFill>
                  <a:srgbClr val="000000"/>
                </a:solidFill>
              </a:rPr>
              <a:t>TRUE</a:t>
            </a:r>
          </a:p>
          <a:p>
            <a:pPr algn="ctr"/>
            <a:endParaRPr lang="pt-BR" b="1" dirty="0" smtClean="0">
              <a:solidFill>
                <a:srgbClr val="000000"/>
              </a:solidFill>
            </a:endParaRPr>
          </a:p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(Tracking </a:t>
            </a:r>
            <a:r>
              <a:rPr lang="en-GB" sz="1600" dirty="0">
                <a:solidFill>
                  <a:srgbClr val="000000"/>
                </a:solidFill>
              </a:rPr>
              <a:t>and Recognizing Users in the </a:t>
            </a:r>
            <a:r>
              <a:rPr lang="en-GB" sz="1600" dirty="0" smtClean="0">
                <a:solidFill>
                  <a:srgbClr val="000000"/>
                </a:solidFill>
              </a:rPr>
              <a:t>Environment)</a:t>
            </a:r>
            <a:endParaRPr lang="en-GB" sz="1600" dirty="0">
              <a:solidFill>
                <a:srgbClr val="000000"/>
              </a:solidFill>
            </a:endParaRPr>
          </a:p>
        </p:txBody>
      </p:sp>
      <p:pic>
        <p:nvPicPr>
          <p:cNvPr id="17" name="Picture 2" descr="I:\Nova pasta\Sem-Título-1.g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664916" y="1581036"/>
            <a:ext cx="855431" cy="769767"/>
          </a:xfrm>
          <a:prstGeom prst="rect">
            <a:avLst/>
          </a:prstGeom>
          <a:noFill/>
        </p:spPr>
      </p:pic>
      <p:pic>
        <p:nvPicPr>
          <p:cNvPr id="18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3" y="2966623"/>
            <a:ext cx="1892826" cy="1143318"/>
          </a:xfrm>
          <a:prstGeom prst="rect">
            <a:avLst/>
          </a:prstGeom>
        </p:spPr>
      </p:pic>
      <p:sp>
        <p:nvSpPr>
          <p:cNvPr id="19" name="Striped Right Arrow 10"/>
          <p:cNvSpPr/>
          <p:nvPr/>
        </p:nvSpPr>
        <p:spPr>
          <a:xfrm>
            <a:off x="2122900" y="3216932"/>
            <a:ext cx="978408" cy="484632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Box 11"/>
          <p:cNvSpPr txBox="1"/>
          <p:nvPr/>
        </p:nvSpPr>
        <p:spPr>
          <a:xfrm>
            <a:off x="630381" y="3844838"/>
            <a:ext cx="84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Kinect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296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 rot="20572439">
            <a:off x="3150493" y="2781161"/>
            <a:ext cx="2748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Fundamentação </a:t>
            </a:r>
          </a:p>
          <a:p>
            <a:pPr algn="ctr"/>
            <a:r>
              <a:rPr lang="pt-B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Teórica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1989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resentação_GPC_2010_DSOA_ultimo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Apresentação_GPC_2010_DSOA_ultimo.thmx</Template>
  <TotalTime>2252</TotalTime>
  <Words>873</Words>
  <Application>Microsoft Macintosh PowerPoint</Application>
  <PresentationFormat>On-screen Show (4:3)</PresentationFormat>
  <Paragraphs>277</Paragraphs>
  <Slides>66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Apresentação_GPC_2010_DSOA_ultimo</vt:lpstr>
      <vt:lpstr>TRUE: um sistema para rastreamento, localização e identificação de usuários em ambientes inteligentes</vt:lpstr>
      <vt:lpstr>Roteiro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Rastreamento</vt:lpstr>
      <vt:lpstr>Rastreamento - Detecção</vt:lpstr>
      <vt:lpstr>Rastreamento</vt:lpstr>
      <vt:lpstr>Localização</vt:lpstr>
      <vt:lpstr>Identificação</vt:lpstr>
      <vt:lpstr>Identificação – Detecção Facial</vt:lpstr>
      <vt:lpstr>Identificação – Reconhecimento Facial</vt:lpstr>
      <vt:lpstr>Identificação – Reconhecimento Facial</vt:lpstr>
      <vt:lpstr>Identificação – Reconhecimento Facial</vt:lpstr>
      <vt:lpstr>PowerPoint Presentation</vt:lpstr>
      <vt:lpstr>Trabalhos Correlatos - Projeto CHIL</vt:lpstr>
      <vt:lpstr>Trabalhos Correlatos – Smart Flow</vt:lpstr>
      <vt:lpstr>Trabalhos Correlatos – AVIARY E MICASA</vt:lpstr>
      <vt:lpstr>PowerPoint Presentation</vt:lpstr>
      <vt:lpstr>Sistema TRUE - Arquitetura</vt:lpstr>
      <vt:lpstr>Sistema TRUE – Middleware uOS</vt:lpstr>
      <vt:lpstr>TRUE – Middleware uOS</vt:lpstr>
      <vt:lpstr>TRUE – Módulo de Registro</vt:lpstr>
      <vt:lpstr>TRUE – Módulo de Registro</vt:lpstr>
      <vt:lpstr>TRUE – Módulo de Registro</vt:lpstr>
      <vt:lpstr>TRUE – Módulo de Reconhecimento</vt:lpstr>
      <vt:lpstr>TRUE – Módulo de Reconhecimento</vt:lpstr>
      <vt:lpstr>TRUE – Módulo de Reconhecimento</vt:lpstr>
      <vt:lpstr>TRUE – Módulo de Reconhecimento</vt:lpstr>
      <vt:lpstr>TRUE – Módulo de Reconhecimento</vt:lpstr>
      <vt:lpstr>TRUE – Módulo de Rastreamento</vt:lpstr>
      <vt:lpstr>TRUE – Módulo de Rastreamento</vt:lpstr>
      <vt:lpstr>TRUE – Módulo de Rastreamento</vt:lpstr>
      <vt:lpstr>TRUE – Relação Rastreamento e                        Reconhecimento</vt:lpstr>
      <vt:lpstr>TRUE – Módulo de Integração</vt:lpstr>
      <vt:lpstr>TRUE – Módulo de Integração</vt:lpstr>
      <vt:lpstr>TRUE – Módulo de Integração</vt:lpstr>
      <vt:lpstr>PowerPoint Presentation</vt:lpstr>
      <vt:lpstr>Testes</vt:lpstr>
      <vt:lpstr>Testes – Rastreamento - Detecção</vt:lpstr>
      <vt:lpstr>Testes – Rastreamento - Oclusão</vt:lpstr>
      <vt:lpstr>Testes – Rastreamento - Interferências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Testes - Identificação</vt:lpstr>
      <vt:lpstr>Testes – Identificação – 1º Conjunto</vt:lpstr>
      <vt:lpstr>Testes – Identificação – 2º Conjunto</vt:lpstr>
      <vt:lpstr>Testes – Integração</vt:lpstr>
      <vt:lpstr>PowerPoint Presentation</vt:lpstr>
      <vt:lpstr>Conclusão</vt:lpstr>
      <vt:lpstr>PowerPoint Presentation</vt:lpstr>
      <vt:lpstr>Trabalhos Futuros</vt:lpstr>
      <vt:lpstr>PowerPoint Presentation</vt:lpstr>
      <vt:lpstr>PowerPoint Presentation</vt:lpstr>
      <vt:lpstr>Rastreamento - Representação</vt:lpstr>
      <vt:lpstr>Identificação – Reconhecimento Facial</vt:lpstr>
      <vt:lpstr>TRUE – Módulo de Reconhecimento</vt:lpstr>
      <vt:lpstr>PowerPoint Presentation</vt:lpstr>
      <vt:lpstr>PowerPoint Presentation</vt:lpstr>
    </vt:vector>
  </TitlesOfParts>
  <Company>unb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TRUE: um sistema para rastreamento, localização e identificação de usuários em ambientes inteligentes</dc:title>
  <dc:creator>danilo avila</dc:creator>
  <cp:lastModifiedBy>danilo avila</cp:lastModifiedBy>
  <cp:revision>178</cp:revision>
  <dcterms:created xsi:type="dcterms:W3CDTF">2011-12-03T10:22:09Z</dcterms:created>
  <dcterms:modified xsi:type="dcterms:W3CDTF">2011-12-07T17:47:30Z</dcterms:modified>
</cp:coreProperties>
</file>